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222" r:id="rId4"/>
    <p:sldMasterId id="2147484235" r:id="rId5"/>
    <p:sldMasterId id="2147484397" r:id="rId6"/>
  </p:sldMasterIdLst>
  <p:notesMasterIdLst>
    <p:notesMasterId r:id="rId35"/>
  </p:notesMasterIdLst>
  <p:sldIdLst>
    <p:sldId id="258" r:id="rId7"/>
    <p:sldId id="911" r:id="rId8"/>
    <p:sldId id="414" r:id="rId9"/>
    <p:sldId id="923" r:id="rId10"/>
    <p:sldId id="901" r:id="rId11"/>
    <p:sldId id="2147198642" r:id="rId12"/>
    <p:sldId id="992" r:id="rId13"/>
    <p:sldId id="3427" r:id="rId14"/>
    <p:sldId id="2147198635" r:id="rId15"/>
    <p:sldId id="2147198636" r:id="rId16"/>
    <p:sldId id="285" r:id="rId17"/>
    <p:sldId id="2147198638" r:id="rId18"/>
    <p:sldId id="2147198639" r:id="rId19"/>
    <p:sldId id="460" r:id="rId20"/>
    <p:sldId id="2147198632" r:id="rId21"/>
    <p:sldId id="468" r:id="rId22"/>
    <p:sldId id="2147198633" r:id="rId23"/>
    <p:sldId id="427" r:id="rId24"/>
    <p:sldId id="447" r:id="rId25"/>
    <p:sldId id="429" r:id="rId26"/>
    <p:sldId id="455" r:id="rId27"/>
    <p:sldId id="2147198637" r:id="rId28"/>
    <p:sldId id="2147198641" r:id="rId29"/>
    <p:sldId id="272" r:id="rId30"/>
    <p:sldId id="273" r:id="rId31"/>
    <p:sldId id="275" r:id="rId32"/>
    <p:sldId id="274" r:id="rId33"/>
    <p:sldId id="2147198640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7"/>
    <p:restoredTop sz="66122"/>
  </p:normalViewPr>
  <p:slideViewPr>
    <p:cSldViewPr snapToGrid="0">
      <p:cViewPr varScale="1">
        <p:scale>
          <a:sx n="91" d="100"/>
          <a:sy n="91" d="100"/>
        </p:scale>
        <p:origin x="96" y="456"/>
      </p:cViewPr>
      <p:guideLst>
        <p:guide orient="horz" pos="1620"/>
        <p:guide pos="2880"/>
        <p:guide pos="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20" Type="http://schemas.openxmlformats.org/officeDocument/2006/relationships/slide" Target="slides/slide14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19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3" name="Google Shape;18313;gfe16f6c9a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14" name="Google Shape;18314;gfe16f6c9a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18315" name="Google Shape;18315;gfe16f6c9a1_0_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3" name="Google Shape;18313;gfe16f6c9a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14" name="Google Shape;18314;gfe16f6c9a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  <p:sp>
        <p:nvSpPr>
          <p:cNvPr id="18315" name="Google Shape;18315;gfe16f6c9a1_0_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007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488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57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5012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9820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0442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27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5476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998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016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57F6-80EA-4DEA-9F29-0AAE565A774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5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737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2811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320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138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12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" name="Google Shape;2836;gae86c04910_1_6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7" name="Google Shape;2837;gae86c04910_1_67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8" name="Google Shape;2838;gae86c04910_1_67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83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>
              <a:solidFill>
                <a:schemeClr val="dk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81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ae86c04910_1_9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4" name="Google Shape;2864;gae86c04910_1_9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5" name="Google Shape;2865;gae86c04910_1_94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55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35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227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8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6700" algn="l"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•"/>
              <a:defRPr sz="15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–"/>
              <a:defRPr sz="15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•"/>
              <a:defRPr sz="15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rgbClr val="001A58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rgbClr val="001A58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rgbClr val="001A58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rgbClr val="001A58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rgbClr val="001A58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99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549285"/>
            <a:ext cx="822960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457201" y="1469572"/>
            <a:ext cx="8229600" cy="2708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0893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pittelslide">
  <p:cSld name="2_Kapittel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933450"/>
            <a:ext cx="9144000" cy="4210050"/>
          </a:xfrm>
          <a:prstGeom prst="rect">
            <a:avLst/>
          </a:prstGeom>
          <a:solidFill>
            <a:srgbClr val="BCCFE8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498171" y="1647027"/>
            <a:ext cx="5067638" cy="85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3000"/>
              <a:buFont typeface="Calibri"/>
              <a:buNone/>
              <a:defRPr sz="2250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6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854" y="347662"/>
            <a:ext cx="71504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kommunelenka.png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6118270" y="1087743"/>
            <a:ext cx="3838440" cy="38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7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933450"/>
            <a:ext cx="9144000" cy="253365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Rektangel 9"/>
          <p:cNvSpPr/>
          <p:nvPr userDrawn="1"/>
        </p:nvSpPr>
        <p:spPr>
          <a:xfrm>
            <a:off x="7683500" y="4433887"/>
            <a:ext cx="1276350" cy="614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498171" y="1647027"/>
            <a:ext cx="7436468" cy="350160"/>
          </a:xfrm>
        </p:spPr>
        <p:txBody>
          <a:bodyPr>
            <a:noAutofit/>
          </a:bodyPr>
          <a:lstStyle>
            <a:lvl1pPr algn="l">
              <a:defRPr sz="225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498170" y="2117171"/>
            <a:ext cx="6400800" cy="3871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4" y="347662"/>
            <a:ext cx="715048" cy="357188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8" y="4619625"/>
            <a:ext cx="2353247" cy="2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549285"/>
            <a:ext cx="822960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457201" y="1469572"/>
            <a:ext cx="8229600" cy="2708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177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549285"/>
            <a:ext cx="822960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457201" y="1469572"/>
            <a:ext cx="8229600" cy="2708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06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549285"/>
            <a:ext cx="8229600" cy="84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06.06.2023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457201" y="1469572"/>
            <a:ext cx="8229600" cy="2708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244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8457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475335"/>
            <a:ext cx="4038600" cy="27662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475335"/>
            <a:ext cx="4038600" cy="27662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06.06.2023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18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F7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45C-4F33-429E-A937-C71459CE75C0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588" y="2420803"/>
            <a:ext cx="8013554" cy="743093"/>
          </a:xfrm>
        </p:spPr>
        <p:txBody>
          <a:bodyPr/>
          <a:lstStyle>
            <a:lvl1pPr marL="0" indent="0" algn="l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7918D9-4AC2-4F3D-ADB1-405DF5CB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9" y="1669857"/>
            <a:ext cx="8013554" cy="59797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927" y="485355"/>
            <a:ext cx="555498" cy="67520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77BAC4F-0E54-4289-8D23-AB7E980B9A4E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/>
              <a:t>forside1,red,white,forside_graa</a:t>
            </a:r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FEA41D85-5558-4C35-8F8D-FE81709640CD}"/>
              </a:ext>
            </a:extLst>
          </p:cNvPr>
          <p:cNvSpPr/>
          <p:nvPr userDrawn="1"/>
        </p:nvSpPr>
        <p:spPr>
          <a:xfrm>
            <a:off x="0" y="-836856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  <p:grpSp>
        <p:nvGrpSpPr>
          <p:cNvPr id="2" name="Bakgrunn" hidden="1">
            <a:extLst>
              <a:ext uri="{FF2B5EF4-FFF2-40B4-BE49-F238E27FC236}">
                <a16:creationId xmlns:a16="http://schemas.microsoft.com/office/drawing/2014/main" id="{E7418B34-837D-48FB-A015-7810AD1E1AE0}"/>
              </a:ext>
            </a:extLst>
          </p:cNvPr>
          <p:cNvGrpSpPr/>
          <p:nvPr/>
        </p:nvGrpSpPr>
        <p:grpSpPr>
          <a:xfrm>
            <a:off x="0" y="3116818"/>
            <a:ext cx="9144000" cy="2025729"/>
            <a:chOff x="0" y="4155757"/>
            <a:chExt cx="12192000" cy="2700972"/>
          </a:xfrm>
        </p:grpSpPr>
        <p:sp>
          <p:nvSpPr>
            <p:cNvPr id="10" name="Bakgrunn">
              <a:extLst>
                <a:ext uri="{FF2B5EF4-FFF2-40B4-BE49-F238E27FC236}">
                  <a16:creationId xmlns:a16="http://schemas.microsoft.com/office/drawing/2014/main" id="{0B3491A5-5654-4EB5-A420-791211C4A52B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7" name="Bakgrunn">
              <a:extLst>
                <a:ext uri="{FF2B5EF4-FFF2-40B4-BE49-F238E27FC236}">
                  <a16:creationId xmlns:a16="http://schemas.microsoft.com/office/drawing/2014/main" id="{0E91AAC8-A440-4EA7-9D10-38F0EF5DAC85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8" name="Bakgrunn">
              <a:extLst>
                <a:ext uri="{FF2B5EF4-FFF2-40B4-BE49-F238E27FC236}">
                  <a16:creationId xmlns:a16="http://schemas.microsoft.com/office/drawing/2014/main" id="{17318C7C-7157-4624-A94D-8E1F0029F6A6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2F3C31F9-A13D-4D71-B3E1-C8FDC8D8FF59}"/>
              </a:ext>
            </a:extLst>
          </p:cNvPr>
          <p:cNvSpPr/>
          <p:nvPr userDrawn="1"/>
        </p:nvSpPr>
        <p:spPr>
          <a:xfrm>
            <a:off x="1228725" y="-836856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addin_logo</a:t>
            </a:r>
            <a:endParaRPr lang="nb-NO" sz="600" dirty="0"/>
          </a:p>
        </p:txBody>
      </p:sp>
      <p:pic>
        <p:nvPicPr>
          <p:cNvPr id="13" name="logo_graa" hidden="1">
            <a:extLst>
              <a:ext uri="{FF2B5EF4-FFF2-40B4-BE49-F238E27FC236}">
                <a16:creationId xmlns:a16="http://schemas.microsoft.com/office/drawing/2014/main" id="{A9F04043-878A-4023-92B0-D20DCBCB52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099434"/>
            <a:ext cx="9144000" cy="2043113"/>
          </a:xfrm>
          <a:prstGeom prst="rect">
            <a:avLst/>
          </a:prstGeom>
        </p:spPr>
      </p:pic>
      <p:pic>
        <p:nvPicPr>
          <p:cNvPr id="21" name="logo_white" hidden="1">
            <a:extLst>
              <a:ext uri="{FF2B5EF4-FFF2-40B4-BE49-F238E27FC236}">
                <a16:creationId xmlns:a16="http://schemas.microsoft.com/office/drawing/2014/main" id="{4EB7678A-9AFF-447F-A581-196AFA8875C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3116818"/>
            <a:ext cx="9151496" cy="203445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0AE5C8-C6E6-472E-9671-13778D143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116818"/>
            <a:ext cx="9151496" cy="2034459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03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7" y="1461053"/>
            <a:ext cx="8000099" cy="31931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136A-E4F7-418E-AC0A-370F57318017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8" y="729537"/>
            <a:ext cx="8013555" cy="54265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AC01F75F-3AC5-499D-90C7-BFA236894EAA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 err="1"/>
              <a:t>grey,red,blue,green,brown,white</a:t>
            </a:r>
            <a:r>
              <a:rPr lang="nb-NO" sz="600" dirty="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E123E27-263D-4100-9317-A8768E9499DF}"/>
              </a:ext>
            </a:extLst>
          </p:cNvPr>
          <p:cNvSpPr/>
          <p:nvPr userDrawn="1"/>
        </p:nvSpPr>
        <p:spPr>
          <a:xfrm>
            <a:off x="0" y="-428675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367723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8" y="1461053"/>
            <a:ext cx="3851618" cy="31931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E893-AFB7-4026-955E-405B34AE2019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3AE412-FB90-4F94-8A62-589A40D324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524" y="1461053"/>
            <a:ext cx="3851618" cy="31931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88AAF06-1E9C-4156-BD9D-AFBED75C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8" y="729537"/>
            <a:ext cx="8013555" cy="54265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90151B8E-D081-4152-AE3D-BEABABD388E2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 err="1"/>
              <a:t>grey,red,blue,green,brown,white</a:t>
            </a:r>
            <a:r>
              <a:rPr lang="nb-NO" sz="600" dirty="0"/>
              <a:t>,</a:t>
            </a:r>
          </a:p>
        </p:txBody>
      </p:sp>
      <p:sp>
        <p:nvSpPr>
          <p:cNvPr id="11" name="addin_background" hidden="1">
            <a:extLst>
              <a:ext uri="{FF2B5EF4-FFF2-40B4-BE49-F238E27FC236}">
                <a16:creationId xmlns:a16="http://schemas.microsoft.com/office/drawing/2014/main" id="{44982541-6302-41EB-8C8D-9635C5E86EBD}"/>
              </a:ext>
            </a:extLst>
          </p:cNvPr>
          <p:cNvSpPr/>
          <p:nvPr userDrawn="1"/>
        </p:nvSpPr>
        <p:spPr>
          <a:xfrm>
            <a:off x="0" y="-428675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11671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4793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3237860" y="-1345667"/>
            <a:ext cx="266828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387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7" y="1461053"/>
            <a:ext cx="2470571" cy="31931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2B57-35DF-4E34-8730-94D80C83787E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050928-F8E1-443A-A15C-ABDD83E9F0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36715" y="1461053"/>
            <a:ext cx="2470571" cy="31931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99CDC-CE0C-40FD-89CA-3E7F1C1E361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2571" y="1461053"/>
            <a:ext cx="2470571" cy="31931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1E3E85D4-6C34-4BCC-AE4F-1743E4A8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8" y="729537"/>
            <a:ext cx="8013555" cy="54265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1165CE18-B6EB-4BC1-B8BF-0D7BBBB25B7E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 err="1"/>
              <a:t>grey,red,blue,green,brown,white</a:t>
            </a:r>
            <a:r>
              <a:rPr lang="nb-NO" sz="600" dirty="0"/>
              <a:t>,</a:t>
            </a:r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D1C9A2C9-F4AA-442E-8DA4-9329742174F3}"/>
              </a:ext>
            </a:extLst>
          </p:cNvPr>
          <p:cNvSpPr/>
          <p:nvPr userDrawn="1"/>
        </p:nvSpPr>
        <p:spPr>
          <a:xfrm>
            <a:off x="0" y="-428675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48178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8" y="1955683"/>
            <a:ext cx="3860887" cy="26984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25F5-7C6E-455D-81CB-2BBEEEB07508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8" y="729538"/>
            <a:ext cx="3860886" cy="104047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7871" y="729343"/>
            <a:ext cx="3865271" cy="39247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8A5422BC-6CB6-4918-AC77-604DB3A2152B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 err="1"/>
              <a:t>grey,red,blue,green,brown,white</a:t>
            </a:r>
            <a:r>
              <a:rPr lang="nb-NO" sz="600" dirty="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DE03BF46-0C44-47F6-BF4E-9400F66D2977}"/>
              </a:ext>
            </a:extLst>
          </p:cNvPr>
          <p:cNvSpPr/>
          <p:nvPr userDrawn="1"/>
        </p:nvSpPr>
        <p:spPr>
          <a:xfrm>
            <a:off x="0" y="-428675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536327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undertittel">
    <p:bg>
      <p:bgPr>
        <a:solidFill>
          <a:srgbClr val="F7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11F5B37A-FD83-44A1-9355-041AF6B43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927" y="485355"/>
            <a:ext cx="555498" cy="6752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E596-238B-47A7-93EA-C90E79F90AFD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A4FE77F8-4577-41AB-AC3E-B6BDC337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9" y="1669857"/>
            <a:ext cx="8013554" cy="59797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514D5404-8837-4261-9A59-ED416985F266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/>
              <a:t>forside1,red,white,forside_graa</a:t>
            </a:r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1B118616-B32E-494B-89BB-ACED0586DA8C}"/>
              </a:ext>
            </a:extLst>
          </p:cNvPr>
          <p:cNvSpPr/>
          <p:nvPr userDrawn="1"/>
        </p:nvSpPr>
        <p:spPr>
          <a:xfrm>
            <a:off x="0" y="-836856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B15A4D41-17BD-42E3-A5F3-4D65881A490A}"/>
              </a:ext>
            </a:extLst>
          </p:cNvPr>
          <p:cNvSpPr/>
          <p:nvPr userDrawn="1"/>
        </p:nvSpPr>
        <p:spPr>
          <a:xfrm>
            <a:off x="1228725" y="-836856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addin_logo</a:t>
            </a:r>
            <a:endParaRPr lang="nb-NO" sz="600" dirty="0"/>
          </a:p>
        </p:txBody>
      </p:sp>
      <p:pic>
        <p:nvPicPr>
          <p:cNvPr id="7" name="logo_graa" hidden="1">
            <a:extLst>
              <a:ext uri="{FF2B5EF4-FFF2-40B4-BE49-F238E27FC236}">
                <a16:creationId xmlns:a16="http://schemas.microsoft.com/office/drawing/2014/main" id="{45A7A0CF-DD21-47E5-8F63-6D01F1F5E1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860" y="2949305"/>
            <a:ext cx="9171900" cy="2210699"/>
          </a:xfrm>
          <a:prstGeom prst="rect">
            <a:avLst/>
          </a:prstGeom>
        </p:spPr>
      </p:pic>
      <p:pic>
        <p:nvPicPr>
          <p:cNvPr id="15" name="logo_white" hidden="1">
            <a:extLst>
              <a:ext uri="{FF2B5EF4-FFF2-40B4-BE49-F238E27FC236}">
                <a16:creationId xmlns:a16="http://schemas.microsoft.com/office/drawing/2014/main" id="{D1EE5EBF-0CD7-4087-B3A8-7F22BE7B85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965928"/>
            <a:ext cx="9144000" cy="220397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EC0808-E356-4A21-8DAA-C1DACAB729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65928"/>
            <a:ext cx="9144000" cy="2203975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927" y="3923802"/>
            <a:ext cx="8031215" cy="734344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rgbClr val="F7E2E8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1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0D0AE-EE6C-40F5-BD4A-567AF6332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68908" y="0"/>
            <a:ext cx="4575092" cy="51434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8" y="2727298"/>
            <a:ext cx="3860887" cy="1916678"/>
          </a:xfrm>
        </p:spPr>
        <p:txBody>
          <a:bodyPr/>
          <a:lstStyle>
            <a:lvl1pPr>
              <a:defRPr sz="1313"/>
            </a:lvl1pPr>
            <a:lvl2pPr>
              <a:defRPr sz="1088"/>
            </a:lvl2pPr>
            <a:lvl3pPr>
              <a:defRPr sz="1050"/>
            </a:lvl3pPr>
            <a:lvl4pPr>
              <a:defRPr sz="825"/>
            </a:lvl4pPr>
            <a:lvl5pPr>
              <a:defRPr sz="7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8FF2-0A9D-4C31-97F5-2D517E0668C4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4C0FD2-1208-4EAB-93B3-B10945A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8" y="729538"/>
            <a:ext cx="3860886" cy="1686665"/>
          </a:xfrm>
        </p:spPr>
        <p:txBody>
          <a:bodyPr anchor="b"/>
          <a:lstStyle>
            <a:lvl1pPr>
              <a:defRPr sz="300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addin_colorlist" hidden="1">
            <a:extLst>
              <a:ext uri="{FF2B5EF4-FFF2-40B4-BE49-F238E27FC236}">
                <a16:creationId xmlns:a16="http://schemas.microsoft.com/office/drawing/2014/main" id="{1A1DDFDD-C819-4BE7-B634-0B84D0EF35AE}"/>
              </a:ext>
            </a:extLst>
          </p:cNvPr>
          <p:cNvSpPr/>
          <p:nvPr userDrawn="1"/>
        </p:nvSpPr>
        <p:spPr>
          <a:xfrm>
            <a:off x="1061678" y="-428675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 err="1"/>
              <a:t>grey,red,blue,green,brown,white</a:t>
            </a:r>
            <a:r>
              <a:rPr lang="nb-NO" sz="600" dirty="0"/>
              <a:t>,</a:t>
            </a:r>
          </a:p>
        </p:txBody>
      </p:sp>
      <p:sp>
        <p:nvSpPr>
          <p:cNvPr id="9" name="addin_background" hidden="1">
            <a:extLst>
              <a:ext uri="{FF2B5EF4-FFF2-40B4-BE49-F238E27FC236}">
                <a16:creationId xmlns:a16="http://schemas.microsoft.com/office/drawing/2014/main" id="{F11130D4-DA69-47B4-9BFF-559C0414C702}"/>
              </a:ext>
            </a:extLst>
          </p:cNvPr>
          <p:cNvSpPr/>
          <p:nvPr userDrawn="1"/>
        </p:nvSpPr>
        <p:spPr>
          <a:xfrm>
            <a:off x="0" y="-428675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</p:spTree>
    <p:extLst>
      <p:ext uri="{BB962C8B-B14F-4D97-AF65-F5344CB8AC3E}">
        <p14:creationId xmlns:p14="http://schemas.microsoft.com/office/powerpoint/2010/main" val="2076434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sitat ove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2508872-F454-40F2-93A7-0F7833D35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741-0D8D-4551-95C1-B4A04244E88E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87" y="1390581"/>
            <a:ext cx="8013555" cy="72237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0E174-471E-41D0-93B5-C5976FD38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346" y="245090"/>
            <a:ext cx="856729" cy="24273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nb-NO" dirty="0"/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E65CEDE9-A0BD-4FE7-884B-C6573622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8" y="729537"/>
            <a:ext cx="8013555" cy="54265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75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sitat">
    <p:bg>
      <p:bgPr>
        <a:solidFill>
          <a:srgbClr val="B0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akgrunn">
            <a:extLst>
              <a:ext uri="{FF2B5EF4-FFF2-40B4-BE49-F238E27FC236}">
                <a16:creationId xmlns:a16="http://schemas.microsoft.com/office/drawing/2014/main" id="{7CF5E687-19FC-4990-9CCD-8ADB1D142F30}"/>
              </a:ext>
            </a:extLst>
          </p:cNvPr>
          <p:cNvGrpSpPr/>
          <p:nvPr userDrawn="1"/>
        </p:nvGrpSpPr>
        <p:grpSpPr>
          <a:xfrm>
            <a:off x="0" y="3116818"/>
            <a:ext cx="9144000" cy="2025729"/>
            <a:chOff x="0" y="4155757"/>
            <a:chExt cx="12192000" cy="2700972"/>
          </a:xfrm>
        </p:grpSpPr>
        <p:sp>
          <p:nvSpPr>
            <p:cNvPr id="12" name="Bakgrunn">
              <a:extLst>
                <a:ext uri="{FF2B5EF4-FFF2-40B4-BE49-F238E27FC236}">
                  <a16:creationId xmlns:a16="http://schemas.microsoft.com/office/drawing/2014/main" id="{4B276FCF-2813-4C7C-A441-D348F896E1F7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15" name="Bakgrunn">
              <a:extLst>
                <a:ext uri="{FF2B5EF4-FFF2-40B4-BE49-F238E27FC236}">
                  <a16:creationId xmlns:a16="http://schemas.microsoft.com/office/drawing/2014/main" id="{041EAC5A-C5AB-4EBB-BC60-C5BB344895D7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17" name="Bakgrunn">
              <a:extLst>
                <a:ext uri="{FF2B5EF4-FFF2-40B4-BE49-F238E27FC236}">
                  <a16:creationId xmlns:a16="http://schemas.microsoft.com/office/drawing/2014/main" id="{6E713428-1226-4525-9699-F71BA85946F3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14EF-3D8A-4105-8F30-0E8A9ED4584F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03" y="773785"/>
            <a:ext cx="5669794" cy="2729762"/>
          </a:xfrm>
        </p:spPr>
        <p:txBody>
          <a:bodyPr anchor="b"/>
          <a:lstStyle>
            <a:lvl1pPr>
              <a:lnSpc>
                <a:spcPct val="101000"/>
              </a:lnSpc>
              <a:defRPr>
                <a:solidFill>
                  <a:srgbClr val="F7E2E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03" y="3647345"/>
            <a:ext cx="5669794" cy="72237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rgbClr val="F7E2E8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47" y="245089"/>
            <a:ext cx="856730" cy="2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0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ll">
    <p:bg>
      <p:bgPr>
        <a:solidFill>
          <a:srgbClr val="F06B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akgrunn">
            <a:extLst>
              <a:ext uri="{FF2B5EF4-FFF2-40B4-BE49-F238E27FC236}">
                <a16:creationId xmlns:a16="http://schemas.microsoft.com/office/drawing/2014/main" id="{C462364D-67E9-4D19-A101-25D21078F33B}"/>
              </a:ext>
            </a:extLst>
          </p:cNvPr>
          <p:cNvGrpSpPr/>
          <p:nvPr userDrawn="1"/>
        </p:nvGrpSpPr>
        <p:grpSpPr>
          <a:xfrm>
            <a:off x="0" y="3116818"/>
            <a:ext cx="9144000" cy="2025729"/>
            <a:chOff x="0" y="4155757"/>
            <a:chExt cx="12192000" cy="2700972"/>
          </a:xfrm>
        </p:grpSpPr>
        <p:sp>
          <p:nvSpPr>
            <p:cNvPr id="18" name="Bakgrunn">
              <a:extLst>
                <a:ext uri="{FF2B5EF4-FFF2-40B4-BE49-F238E27FC236}">
                  <a16:creationId xmlns:a16="http://schemas.microsoft.com/office/drawing/2014/main" id="{87E056BA-BBDA-4A04-9108-937096019790}"/>
                </a:ext>
              </a:extLst>
            </p:cNvPr>
            <p:cNvSpPr/>
            <p:nvPr/>
          </p:nvSpPr>
          <p:spPr>
            <a:xfrm>
              <a:off x="6569710" y="4155757"/>
              <a:ext cx="5622290" cy="2168525"/>
            </a:xfrm>
            <a:custGeom>
              <a:avLst/>
              <a:gdLst>
                <a:gd name="connsiteX0" fmla="*/ 5622290 w 5622290"/>
                <a:gd name="connsiteY0" fmla="*/ 0 h 2168525"/>
                <a:gd name="connsiteX1" fmla="*/ 0 w 5622290"/>
                <a:gd name="connsiteY1" fmla="*/ 2168525 h 2168525"/>
                <a:gd name="connsiteX2" fmla="*/ 5622290 w 5622290"/>
                <a:gd name="connsiteY2" fmla="*/ 169545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290" h="2168525">
                  <a:moveTo>
                    <a:pt x="5622290" y="0"/>
                  </a:moveTo>
                  <a:lnTo>
                    <a:pt x="0" y="2168525"/>
                  </a:lnTo>
                  <a:lnTo>
                    <a:pt x="5622290" y="1695450"/>
                  </a:lnTo>
                  <a:close/>
                </a:path>
              </a:pathLst>
            </a:custGeom>
            <a:solidFill>
              <a:srgbClr val="AF4C5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19" name="Bakgrunn">
              <a:extLst>
                <a:ext uri="{FF2B5EF4-FFF2-40B4-BE49-F238E27FC236}">
                  <a16:creationId xmlns:a16="http://schemas.microsoft.com/office/drawing/2014/main" id="{D5FF8474-B585-467E-8194-8823666BC771}"/>
                </a:ext>
              </a:extLst>
            </p:cNvPr>
            <p:cNvSpPr/>
            <p:nvPr/>
          </p:nvSpPr>
          <p:spPr>
            <a:xfrm>
              <a:off x="0" y="5791835"/>
              <a:ext cx="12192000" cy="1064894"/>
            </a:xfrm>
            <a:custGeom>
              <a:avLst/>
              <a:gdLst>
                <a:gd name="connsiteX0" fmla="*/ 0 w 12192000"/>
                <a:gd name="connsiteY0" fmla="*/ 1064895 h 1064894"/>
                <a:gd name="connsiteX1" fmla="*/ 12192000 w 12192000"/>
                <a:gd name="connsiteY1" fmla="*/ 1064895 h 1064894"/>
                <a:gd name="connsiteX2" fmla="*/ 12192000 w 12192000"/>
                <a:gd name="connsiteY2" fmla="*/ 944245 h 1064894"/>
                <a:gd name="connsiteX3" fmla="*/ 0 w 12192000"/>
                <a:gd name="connsiteY3" fmla="*/ 0 h 106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064894">
                  <a:moveTo>
                    <a:pt x="0" y="1064895"/>
                  </a:moveTo>
                  <a:lnTo>
                    <a:pt x="12192000" y="1064895"/>
                  </a:lnTo>
                  <a:lnTo>
                    <a:pt x="12192000" y="9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6B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20" name="Bakgrunn">
              <a:extLst>
                <a:ext uri="{FF2B5EF4-FFF2-40B4-BE49-F238E27FC236}">
                  <a16:creationId xmlns:a16="http://schemas.microsoft.com/office/drawing/2014/main" id="{61E65A7C-3A41-444A-ACC5-040AFC966438}"/>
                </a:ext>
              </a:extLst>
            </p:cNvPr>
            <p:cNvSpPr/>
            <p:nvPr/>
          </p:nvSpPr>
          <p:spPr>
            <a:xfrm>
              <a:off x="0" y="5829300"/>
              <a:ext cx="12192000" cy="1027429"/>
            </a:xfrm>
            <a:custGeom>
              <a:avLst/>
              <a:gdLst>
                <a:gd name="connsiteX0" fmla="*/ 0 w 12192000"/>
                <a:gd name="connsiteY0" fmla="*/ 1027430 h 1027429"/>
                <a:gd name="connsiteX1" fmla="*/ 12192000 w 12192000"/>
                <a:gd name="connsiteY1" fmla="*/ 1027430 h 1027429"/>
                <a:gd name="connsiteX2" fmla="*/ 12192000 w 12192000"/>
                <a:gd name="connsiteY2" fmla="*/ 0 h 10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000" h="1027429">
                  <a:moveTo>
                    <a:pt x="0" y="1027430"/>
                  </a:moveTo>
                  <a:lnTo>
                    <a:pt x="12192000" y="10274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D2C3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B70D-7246-444B-A37A-7FFF9451337F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B122-701D-4C05-80E3-F767C0594D1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57A7B8-686F-4701-BB5A-9440BC2D0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346" y="1743742"/>
            <a:ext cx="8028796" cy="1168019"/>
          </a:xfrm>
        </p:spPr>
        <p:txBody>
          <a:bodyPr anchor="ctr"/>
          <a:lstStyle>
            <a:lvl1pPr algn="ctr">
              <a:lnSpc>
                <a:spcPct val="101000"/>
              </a:lnSpc>
              <a:defRPr sz="7502">
                <a:solidFill>
                  <a:schemeClr val="tx1"/>
                </a:solidFill>
              </a:defRPr>
            </a:lvl1pPr>
          </a:lstStyle>
          <a:p>
            <a:r>
              <a:rPr lang="nb-NO"/>
              <a:t>00.00.00.00</a:t>
            </a:r>
            <a:endParaRPr lang="nb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42DD6F-DBEC-4740-8ADC-E18DEC14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345" y="2981033"/>
            <a:ext cx="8028797" cy="266522"/>
          </a:xfrm>
        </p:spPr>
        <p:txBody>
          <a:bodyPr anchor="t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AC8500-436A-468E-8150-B0527F7B2A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47" y="245089"/>
            <a:ext cx="856730" cy="242737"/>
          </a:xfrm>
          <a:prstGeom prst="rect">
            <a:avLst/>
          </a:prstGeom>
        </p:spPr>
      </p:pic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19A89FA5-F095-4251-BB86-50DCFF56FEF0}"/>
              </a:ext>
            </a:extLst>
          </p:cNvPr>
          <p:cNvSpPr/>
          <p:nvPr userDrawn="1"/>
        </p:nvSpPr>
        <p:spPr>
          <a:xfrm>
            <a:off x="0" y="-428675"/>
            <a:ext cx="883913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 err="1"/>
              <a:t>addin_background</a:t>
            </a:r>
            <a:endParaRPr lang="nb-NO" sz="600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25F46A1-B1B5-4E81-AF13-0AF1D372DC31}"/>
              </a:ext>
            </a:extLst>
          </p:cNvPr>
          <p:cNvSpPr/>
          <p:nvPr userDrawn="1"/>
        </p:nvSpPr>
        <p:spPr>
          <a:xfrm>
            <a:off x="1214078" y="-497537"/>
            <a:ext cx="3029310" cy="360758"/>
          </a:xfrm>
          <a:prstGeom prst="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dirty="0"/>
              <a:t>forside1,red,white,</a:t>
            </a:r>
          </a:p>
        </p:txBody>
      </p:sp>
    </p:spTree>
    <p:extLst>
      <p:ext uri="{BB962C8B-B14F-4D97-AF65-F5344CB8AC3E}">
        <p14:creationId xmlns:p14="http://schemas.microsoft.com/office/powerpoint/2010/main" val="54203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 og innhold">
  <p:cSld name="3_Tittel og innhold">
    <p:spTree>
      <p:nvGrpSpPr>
        <p:cNvPr id="1" name="Shape 1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6" name="Google Shape;13366;p582"/>
          <p:cNvSpPr txBox="1">
            <a:spLocks noGrp="1"/>
          </p:cNvSpPr>
          <p:nvPr>
            <p:ph type="title"/>
          </p:nvPr>
        </p:nvSpPr>
        <p:spPr>
          <a:xfrm>
            <a:off x="457201" y="549285"/>
            <a:ext cx="8229600" cy="84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0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7" name="Google Shape;13367;p582"/>
          <p:cNvSpPr txBox="1">
            <a:spLocks noGrp="1"/>
          </p:cNvSpPr>
          <p:nvPr>
            <p:ph type="dt" idx="10"/>
          </p:nvPr>
        </p:nvSpPr>
        <p:spPr>
          <a:xfrm>
            <a:off x="457200" y="4630342"/>
            <a:ext cx="21336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93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8" name="Google Shape;13368;p582"/>
          <p:cNvSpPr txBox="1">
            <a:spLocks noGrp="1"/>
          </p:cNvSpPr>
          <p:nvPr>
            <p:ph type="ftr" idx="11"/>
          </p:nvPr>
        </p:nvSpPr>
        <p:spPr>
          <a:xfrm>
            <a:off x="3124201" y="4630342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93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9" name="Google Shape;13369;p582"/>
          <p:cNvSpPr txBox="1">
            <a:spLocks noGrp="1"/>
          </p:cNvSpPr>
          <p:nvPr>
            <p:ph type="sldNum" idx="12"/>
          </p:nvPr>
        </p:nvSpPr>
        <p:spPr>
          <a:xfrm>
            <a:off x="6553201" y="4630342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3"/>
              <a:buNone/>
              <a:defRPr sz="893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0" name="Google Shape;13370;p582"/>
          <p:cNvSpPr txBox="1">
            <a:spLocks noGrp="1"/>
          </p:cNvSpPr>
          <p:nvPr>
            <p:ph type="body" idx="1"/>
          </p:nvPr>
        </p:nvSpPr>
        <p:spPr>
          <a:xfrm>
            <a:off x="457201" y="1469572"/>
            <a:ext cx="8229600" cy="27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42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1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2" name="Google Shape;13372;p58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Calibri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3" name="Google Shape;13373;p58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•"/>
              <a:defRPr sz="15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–"/>
              <a:defRPr sz="1500"/>
            </a:lvl2pPr>
            <a:lvl3pPr marL="1371600" lvl="2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•"/>
              <a:defRPr sz="15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–"/>
              <a:defRPr sz="15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1A58"/>
              </a:buClr>
              <a:buSzPts val="2000"/>
              <a:buChar char="»"/>
              <a:defRPr sz="1500"/>
            </a:lvl5pPr>
            <a:lvl6pPr marL="2743200" lvl="5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374" name="Google Shape;13374;p583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001A58"/>
              </a:buClr>
              <a:buSzPts val="140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1A58"/>
              </a:buClr>
              <a:buSzPts val="12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001A58"/>
              </a:buClr>
              <a:buSzPts val="10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1A58"/>
              </a:buClr>
              <a:buSzPts val="90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1A58"/>
              </a:buClr>
              <a:buSzPts val="90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3375" name="Google Shape;13375;p583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6" name="Google Shape;13376;p583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7" name="Google Shape;13377;p583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060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1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9" name="Google Shape;13379;p584"/>
          <p:cNvSpPr txBox="1">
            <a:spLocks noGrp="1"/>
          </p:cNvSpPr>
          <p:nvPr>
            <p:ph type="title"/>
          </p:nvPr>
        </p:nvSpPr>
        <p:spPr>
          <a:xfrm>
            <a:off x="457200" y="4793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0" name="Google Shape;13380;p584"/>
          <p:cNvSpPr txBox="1">
            <a:spLocks noGrp="1"/>
          </p:cNvSpPr>
          <p:nvPr>
            <p:ph type="body" idx="1"/>
          </p:nvPr>
        </p:nvSpPr>
        <p:spPr>
          <a:xfrm rot="5400000">
            <a:off x="3237860" y="-1345667"/>
            <a:ext cx="266828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1" name="Google Shape;13381;p584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2" name="Google Shape;13382;p584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3" name="Google Shape;13383;p584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82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444600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1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5" name="Google Shape;13385;p585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6" name="Google Shape;13386;p585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7" name="Google Shape;13387;p585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8" name="Google Shape;13388;p585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9" name="Google Shape;13389;p585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690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telslide">
  <p:cSld name="1_Kapittelslide">
    <p:spTree>
      <p:nvGrpSpPr>
        <p:cNvPr id="1" name="Shape 1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1" name="Google Shape;13391;p586"/>
          <p:cNvSpPr/>
          <p:nvPr/>
        </p:nvSpPr>
        <p:spPr>
          <a:xfrm>
            <a:off x="0" y="933450"/>
            <a:ext cx="9144000" cy="4210050"/>
          </a:xfrm>
          <a:prstGeom prst="rect">
            <a:avLst/>
          </a:prstGeom>
          <a:solidFill>
            <a:srgbClr val="008CD3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2" name="Google Shape;13392;p586"/>
          <p:cNvSpPr txBox="1">
            <a:spLocks noGrp="1"/>
          </p:cNvSpPr>
          <p:nvPr>
            <p:ph type="ctrTitle"/>
          </p:nvPr>
        </p:nvSpPr>
        <p:spPr>
          <a:xfrm>
            <a:off x="498171" y="1647027"/>
            <a:ext cx="5363615" cy="92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2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93" name="Google Shape;13393;p586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854" y="347662"/>
            <a:ext cx="71504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4" name="Google Shape;13394;p586" descr="kommunelenka.png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6118270" y="1087743"/>
            <a:ext cx="3838440" cy="38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37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1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1" name="Google Shape;13401;p588"/>
          <p:cNvSpPr/>
          <p:nvPr/>
        </p:nvSpPr>
        <p:spPr>
          <a:xfrm>
            <a:off x="0" y="933450"/>
            <a:ext cx="9144000" cy="2533650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2" name="Google Shape;13402;p588"/>
          <p:cNvSpPr/>
          <p:nvPr/>
        </p:nvSpPr>
        <p:spPr>
          <a:xfrm>
            <a:off x="7683500" y="4433887"/>
            <a:ext cx="1276350" cy="6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3" name="Google Shape;13403;p588"/>
          <p:cNvSpPr txBox="1">
            <a:spLocks noGrp="1"/>
          </p:cNvSpPr>
          <p:nvPr>
            <p:ph type="ctrTitle"/>
          </p:nvPr>
        </p:nvSpPr>
        <p:spPr>
          <a:xfrm>
            <a:off x="498171" y="1647027"/>
            <a:ext cx="7436468" cy="35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225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4" name="Google Shape;13404;p588"/>
          <p:cNvSpPr txBox="1">
            <a:spLocks noGrp="1"/>
          </p:cNvSpPr>
          <p:nvPr>
            <p:ph type="subTitle" idx="1"/>
          </p:nvPr>
        </p:nvSpPr>
        <p:spPr>
          <a:xfrm>
            <a:off x="498170" y="2117171"/>
            <a:ext cx="6400800" cy="38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05" name="Google Shape;13405;p588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854" y="347662"/>
            <a:ext cx="71504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6" name="Google Shape;13406;p588" descr="KS tagli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328" y="4619625"/>
            <a:ext cx="2353247" cy="215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55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Åpen" type="blank">
  <p:cSld name="Åpen">
    <p:spTree>
      <p:nvGrpSpPr>
        <p:cNvPr id="1" name="Shape 1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8" name="Google Shape;13408;p589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9" name="Google Shape;13409;p589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0" name="Google Shape;13410;p589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777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 og innhold" type="obj">
  <p:cSld name="2_Tittel og innhold">
    <p:spTree>
      <p:nvGrpSpPr>
        <p:cNvPr id="1" name="Shape 1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2" name="Google Shape;13412;p590"/>
          <p:cNvSpPr txBox="1">
            <a:spLocks noGrp="1"/>
          </p:cNvSpPr>
          <p:nvPr>
            <p:ph type="title"/>
          </p:nvPr>
        </p:nvSpPr>
        <p:spPr>
          <a:xfrm>
            <a:off x="457200" y="4793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3" name="Google Shape;13413;p590"/>
          <p:cNvSpPr txBox="1">
            <a:spLocks noGrp="1"/>
          </p:cNvSpPr>
          <p:nvPr>
            <p:ph type="body" idx="1"/>
          </p:nvPr>
        </p:nvSpPr>
        <p:spPr>
          <a:xfrm>
            <a:off x="457200" y="1434993"/>
            <a:ext cx="8229600" cy="266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414" name="Google Shape;13414;p590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5" name="Google Shape;13415;p590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6" name="Google Shape;13416;p590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836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">
  <p:cSld name="Bilde">
    <p:spTree>
      <p:nvGrpSpPr>
        <p:cNvPr id="1" name="Shape 1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8" name="Google Shape;13418;p591"/>
          <p:cNvSpPr>
            <a:spLocks noGrp="1"/>
          </p:cNvSpPr>
          <p:nvPr>
            <p:ph type="pic" idx="2"/>
          </p:nvPr>
        </p:nvSpPr>
        <p:spPr>
          <a:xfrm>
            <a:off x="0" y="0"/>
            <a:ext cx="9144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19" name="Google Shape;13419;p591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0" name="Google Shape;13420;p591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1" name="Google Shape;13421;p591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13422" name="Google Shape;13422;p591"/>
          <p:cNvSpPr txBox="1">
            <a:spLocks noGrp="1"/>
          </p:cNvSpPr>
          <p:nvPr>
            <p:ph type="body" idx="1"/>
          </p:nvPr>
        </p:nvSpPr>
        <p:spPr>
          <a:xfrm>
            <a:off x="248400" y="4722300"/>
            <a:ext cx="515700" cy="27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49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1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" name="Google Shape;13424;p592"/>
          <p:cNvSpPr txBox="1">
            <a:spLocks noGrp="1"/>
          </p:cNvSpPr>
          <p:nvPr>
            <p:ph type="title"/>
          </p:nvPr>
        </p:nvSpPr>
        <p:spPr>
          <a:xfrm>
            <a:off x="457200" y="4793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5" name="Google Shape;13425;p592"/>
          <p:cNvSpPr txBox="1">
            <a:spLocks noGrp="1"/>
          </p:cNvSpPr>
          <p:nvPr>
            <p:ph type="body" idx="1"/>
          </p:nvPr>
        </p:nvSpPr>
        <p:spPr>
          <a:xfrm>
            <a:off x="321923" y="2762446"/>
            <a:ext cx="4117941" cy="210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426" name="Google Shape;13426;p592"/>
          <p:cNvSpPr txBox="1">
            <a:spLocks noGrp="1"/>
          </p:cNvSpPr>
          <p:nvPr>
            <p:ph type="body" idx="2"/>
          </p:nvPr>
        </p:nvSpPr>
        <p:spPr>
          <a:xfrm>
            <a:off x="4717523" y="2762446"/>
            <a:ext cx="4117941" cy="210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427" name="Google Shape;13427;p592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8" name="Google Shape;13428;p592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9" name="Google Shape;13429;p592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63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telslide">
  <p:cSld name="1_Kapittel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933450"/>
            <a:ext cx="9144000" cy="4210050"/>
          </a:xfrm>
          <a:prstGeom prst="rect">
            <a:avLst/>
          </a:prstGeom>
          <a:solidFill>
            <a:srgbClr val="008CD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498171" y="1647027"/>
            <a:ext cx="5363615" cy="92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2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5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854" y="347662"/>
            <a:ext cx="71504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kommunelenka.png"/>
          <p:cNvPicPr preferRelativeResize="0"/>
          <p:nvPr/>
        </p:nvPicPr>
        <p:blipFill rotWithShape="1">
          <a:blip r:embed="rId3">
            <a:alphaModFix amt="27000"/>
          </a:blip>
          <a:srcRect/>
          <a:stretch/>
        </p:blipFill>
        <p:spPr>
          <a:xfrm>
            <a:off x="6118270" y="1087743"/>
            <a:ext cx="3838440" cy="38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26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1" y="549285"/>
            <a:ext cx="8229600" cy="84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046"/>
              </a:buClr>
              <a:buSzPts val="2800"/>
              <a:buFont typeface="Calibri"/>
              <a:buNone/>
              <a:defRPr>
                <a:solidFill>
                  <a:srgbClr val="0010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dt" idx="10"/>
          </p:nvPr>
        </p:nvSpPr>
        <p:spPr>
          <a:xfrm>
            <a:off x="457201" y="4630343"/>
            <a:ext cx="21336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8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ftr" idx="11"/>
          </p:nvPr>
        </p:nvSpPr>
        <p:spPr>
          <a:xfrm>
            <a:off x="3124201" y="463034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88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553201" y="4630343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888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1" y="1469572"/>
            <a:ext cx="8229600" cy="27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38134" lvl="0" indent="-253600" algn="l">
              <a:spcBef>
                <a:spcPts val="266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1pPr>
            <a:lvl2pPr marL="676269" lvl="1" indent="-253600" algn="l">
              <a:spcBef>
                <a:spcPts val="266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marL="1014403" lvl="2" indent="-253600" algn="l">
              <a:spcBef>
                <a:spcPts val="266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marL="1352537" lvl="3" indent="-253600" algn="l">
              <a:spcBef>
                <a:spcPts val="266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marL="1690669" lvl="4" indent="-253600" algn="l">
              <a:spcBef>
                <a:spcPts val="266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marL="2028805" lvl="5" indent="-253600" algn="l"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66939" lvl="6" indent="-253600" algn="l"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05072" lvl="7" indent="-253600" algn="l"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43208" lvl="8" indent="-253600" algn="l"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61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>
  <p:cSld name="Tittellysbil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>
            <a:off x="0" y="933450"/>
            <a:ext cx="9144000" cy="2533650"/>
          </a:xfrm>
          <a:prstGeom prst="rect">
            <a:avLst/>
          </a:prstGeom>
          <a:solidFill>
            <a:srgbClr val="0010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7683500" y="4433887"/>
            <a:ext cx="1276350" cy="6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498171" y="1647027"/>
            <a:ext cx="7436468" cy="35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225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498170" y="2117171"/>
            <a:ext cx="6400800" cy="38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lvl="1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•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–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Clr>
                <a:srgbClr val="001A58"/>
              </a:buClr>
              <a:buSzPts val="1800"/>
              <a:buChar char="»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8" descr="ks_hoved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854" y="347662"/>
            <a:ext cx="71504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KS taglin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328" y="4619625"/>
            <a:ext cx="2353247" cy="215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2095-D1C6-4098-B821-5D201A26CF2C}" type="datetime1">
              <a:rPr lang="nb-NO" smtClean="0"/>
              <a:t>06.06.2023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5200-363A-4A27-BFE2-9D2920C8E8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79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900" cy="51435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FED1-185F-674F-B2DA-4C82E7F669D5}" type="datetimeFigureOut">
              <a:rPr lang="nb-NO" smtClean="0"/>
              <a:t>06.06.2023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9110-0DD0-1A49-AB98-B25E457357E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8400" y="4722300"/>
            <a:ext cx="515700" cy="27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2698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933450"/>
            <a:ext cx="9144000" cy="253365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Rektangel 9"/>
          <p:cNvSpPr/>
          <p:nvPr userDrawn="1"/>
        </p:nvSpPr>
        <p:spPr>
          <a:xfrm>
            <a:off x="7683500" y="4433887"/>
            <a:ext cx="1276350" cy="614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498171" y="1647027"/>
            <a:ext cx="7436468" cy="350160"/>
          </a:xfrm>
        </p:spPr>
        <p:txBody>
          <a:bodyPr>
            <a:noAutofit/>
          </a:bodyPr>
          <a:lstStyle>
            <a:lvl1pPr algn="l">
              <a:defRPr sz="225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498170" y="2117171"/>
            <a:ext cx="6400800" cy="3871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4" y="347662"/>
            <a:ext cx="715048" cy="357188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8" y="4619625"/>
            <a:ext cx="2353247" cy="2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8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4793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434993"/>
            <a:ext cx="8229600" cy="266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  <p:pic>
        <p:nvPicPr>
          <p:cNvPr id="15" name="Google Shape;15;p4" descr="ks_hovedlogo_rgb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196183" y="4630341"/>
            <a:ext cx="547768" cy="27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813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8" r:id="rId5"/>
    <p:sldLayoutId id="2147484229" r:id="rId6"/>
    <p:sldLayoutId id="2147484231" r:id="rId7"/>
    <p:sldLayoutId id="2147484232" r:id="rId8"/>
    <p:sldLayoutId id="2147484410" r:id="rId9"/>
    <p:sldLayoutId id="2147484411" r:id="rId10"/>
    <p:sldLayoutId id="2147484413" r:id="rId11"/>
    <p:sldLayoutId id="2147484414" r:id="rId12"/>
    <p:sldLayoutId id="2147484415" r:id="rId13"/>
    <p:sldLayoutId id="2147484416" r:id="rId14"/>
    <p:sldLayoutId id="2147484417" r:id="rId15"/>
    <p:sldLayoutId id="21474844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588" y="729537"/>
            <a:ext cx="8013555" cy="4898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131" y="1461053"/>
            <a:ext cx="8013555" cy="3193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4840" y="245089"/>
            <a:ext cx="828302" cy="2420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AC318F4D-DD84-4653-9572-67BDA3EC4510}" type="datetime1">
              <a:rPr lang="nb-NO" smtClean="0"/>
              <a:t>06.06.2023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1402" y="245089"/>
            <a:ext cx="1391460" cy="2420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41414" y="245774"/>
            <a:ext cx="278010" cy="2420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03CFB122-701D-4C05-80E3-F767C0594D1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F969792-0493-4B38-8104-5F47A2B22D9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4347" y="245089"/>
            <a:ext cx="856730" cy="242737"/>
          </a:xfrm>
          <a:prstGeom prst="rect">
            <a:avLst/>
          </a:prstGeom>
        </p:spPr>
      </p:pic>
      <p:grpSp>
        <p:nvGrpSpPr>
          <p:cNvPr id="9" name="prosses2" hidden="1">
            <a:extLst>
              <a:ext uri="{FF2B5EF4-FFF2-40B4-BE49-F238E27FC236}">
                <a16:creationId xmlns:a16="http://schemas.microsoft.com/office/drawing/2014/main" id="{977413DB-55EF-4F10-8395-EB339AC73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494360" y="993739"/>
            <a:ext cx="1869281" cy="1870148"/>
            <a:chOff x="1310" y="590"/>
            <a:chExt cx="3140" cy="314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83BBD9D-37BB-4C05-83F5-06A2959B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0" y="1402"/>
              <a:ext cx="436" cy="1544"/>
            </a:xfrm>
            <a:custGeom>
              <a:avLst/>
              <a:gdLst>
                <a:gd name="T0" fmla="*/ 160 w 184"/>
                <a:gd name="T1" fmla="*/ 68 h 652"/>
                <a:gd name="T2" fmla="*/ 184 w 184"/>
                <a:gd name="T3" fmla="*/ 82 h 652"/>
                <a:gd name="T4" fmla="*/ 162 w 184"/>
                <a:gd name="T5" fmla="*/ 0 h 652"/>
                <a:gd name="T6" fmla="*/ 78 w 184"/>
                <a:gd name="T7" fmla="*/ 22 h 652"/>
                <a:gd name="T8" fmla="*/ 101 w 184"/>
                <a:gd name="T9" fmla="*/ 35 h 652"/>
                <a:gd name="T10" fmla="*/ 127 w 184"/>
                <a:gd name="T11" fmla="*/ 652 h 652"/>
                <a:gd name="T12" fmla="*/ 144 w 184"/>
                <a:gd name="T13" fmla="*/ 613 h 652"/>
                <a:gd name="T14" fmla="*/ 144 w 184"/>
                <a:gd name="T15" fmla="*/ 613 h 652"/>
                <a:gd name="T16" fmla="*/ 184 w 184"/>
                <a:gd name="T17" fmla="*/ 614 h 652"/>
                <a:gd name="T18" fmla="*/ 160 w 184"/>
                <a:gd name="T19" fmla="*/ 68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2">
                  <a:moveTo>
                    <a:pt x="160" y="68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0" y="234"/>
                    <a:pt x="14" y="469"/>
                    <a:pt x="127" y="652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44" y="613"/>
                    <a:pt x="144" y="613"/>
                    <a:pt x="144" y="613"/>
                  </a:cubicBezTo>
                  <a:cubicBezTo>
                    <a:pt x="184" y="614"/>
                    <a:pt x="184" y="614"/>
                    <a:pt x="184" y="614"/>
                  </a:cubicBezTo>
                  <a:cubicBezTo>
                    <a:pt x="85" y="452"/>
                    <a:pt x="72" y="245"/>
                    <a:pt x="160" y="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1" name="Freeform 64">
              <a:extLst>
                <a:ext uri="{FF2B5EF4-FFF2-40B4-BE49-F238E27FC236}">
                  <a16:creationId xmlns:a16="http://schemas.microsoft.com/office/drawing/2014/main" id="{DBFAEF7D-6EB7-4A7F-80AA-1FCACD7E1A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4" y="777"/>
              <a:ext cx="194" cy="249"/>
            </a:xfrm>
            <a:custGeom>
              <a:avLst/>
              <a:gdLst>
                <a:gd name="T0" fmla="*/ 0 w 194"/>
                <a:gd name="T1" fmla="*/ 249 h 249"/>
                <a:gd name="T2" fmla="*/ 194 w 194"/>
                <a:gd name="T3" fmla="*/ 197 h 249"/>
                <a:gd name="T4" fmla="*/ 142 w 194"/>
                <a:gd name="T5" fmla="*/ 0 h 249"/>
                <a:gd name="T6" fmla="*/ 0 w 194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49">
                  <a:moveTo>
                    <a:pt x="0" y="249"/>
                  </a:moveTo>
                  <a:lnTo>
                    <a:pt x="194" y="197"/>
                  </a:lnTo>
                  <a:lnTo>
                    <a:pt x="142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394F6A0E-51AD-4AF6-B48F-58880069C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4" y="590"/>
              <a:ext cx="1544" cy="436"/>
            </a:xfrm>
            <a:custGeom>
              <a:avLst/>
              <a:gdLst>
                <a:gd name="T0" fmla="*/ 652 w 652"/>
                <a:gd name="T1" fmla="*/ 162 h 184"/>
                <a:gd name="T2" fmla="*/ 630 w 652"/>
                <a:gd name="T3" fmla="*/ 79 h 184"/>
                <a:gd name="T4" fmla="*/ 617 w 652"/>
                <a:gd name="T5" fmla="*/ 101 h 184"/>
                <a:gd name="T6" fmla="*/ 0 w 652"/>
                <a:gd name="T7" fmla="*/ 128 h 184"/>
                <a:gd name="T8" fmla="*/ 39 w 652"/>
                <a:gd name="T9" fmla="*/ 144 h 184"/>
                <a:gd name="T10" fmla="*/ 39 w 652"/>
                <a:gd name="T11" fmla="*/ 144 h 184"/>
                <a:gd name="T12" fmla="*/ 38 w 652"/>
                <a:gd name="T13" fmla="*/ 184 h 184"/>
                <a:gd name="T14" fmla="*/ 584 w 652"/>
                <a:gd name="T15" fmla="*/ 161 h 184"/>
                <a:gd name="T16" fmla="*/ 570 w 652"/>
                <a:gd name="T17" fmla="*/ 184 h 184"/>
                <a:gd name="T18" fmla="*/ 652 w 652"/>
                <a:gd name="T19" fmla="*/ 16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2" h="184">
                  <a:moveTo>
                    <a:pt x="652" y="162"/>
                  </a:moveTo>
                  <a:cubicBezTo>
                    <a:pt x="630" y="79"/>
                    <a:pt x="630" y="79"/>
                    <a:pt x="630" y="79"/>
                  </a:cubicBezTo>
                  <a:cubicBezTo>
                    <a:pt x="617" y="101"/>
                    <a:pt x="617" y="101"/>
                    <a:pt x="617" y="101"/>
                  </a:cubicBezTo>
                  <a:cubicBezTo>
                    <a:pt x="418" y="0"/>
                    <a:pt x="183" y="14"/>
                    <a:pt x="0" y="128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200" y="85"/>
                    <a:pt x="407" y="72"/>
                    <a:pt x="584" y="161"/>
                  </a:cubicBezTo>
                  <a:cubicBezTo>
                    <a:pt x="570" y="184"/>
                    <a:pt x="570" y="184"/>
                    <a:pt x="570" y="184"/>
                  </a:cubicBezTo>
                  <a:lnTo>
                    <a:pt x="652" y="1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3" name="Freeform 66">
              <a:extLst>
                <a:ext uri="{FF2B5EF4-FFF2-40B4-BE49-F238E27FC236}">
                  <a16:creationId xmlns:a16="http://schemas.microsoft.com/office/drawing/2014/main" id="{82C35832-9B36-45DE-B73C-D6AA80D12B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4" y="1374"/>
              <a:ext cx="436" cy="1546"/>
            </a:xfrm>
            <a:custGeom>
              <a:avLst/>
              <a:gdLst>
                <a:gd name="T0" fmla="*/ 57 w 184"/>
                <a:gd name="T1" fmla="*/ 0 h 653"/>
                <a:gd name="T2" fmla="*/ 40 w 184"/>
                <a:gd name="T3" fmla="*/ 39 h 653"/>
                <a:gd name="T4" fmla="*/ 40 w 184"/>
                <a:gd name="T5" fmla="*/ 39 h 653"/>
                <a:gd name="T6" fmla="*/ 0 w 184"/>
                <a:gd name="T7" fmla="*/ 38 h 653"/>
                <a:gd name="T8" fmla="*/ 23 w 184"/>
                <a:gd name="T9" fmla="*/ 584 h 653"/>
                <a:gd name="T10" fmla="*/ 0 w 184"/>
                <a:gd name="T11" fmla="*/ 571 h 653"/>
                <a:gd name="T12" fmla="*/ 22 w 184"/>
                <a:gd name="T13" fmla="*/ 653 h 653"/>
                <a:gd name="T14" fmla="*/ 105 w 184"/>
                <a:gd name="T15" fmla="*/ 630 h 653"/>
                <a:gd name="T16" fmla="*/ 83 w 184"/>
                <a:gd name="T17" fmla="*/ 618 h 653"/>
                <a:gd name="T18" fmla="*/ 57 w 184"/>
                <a:gd name="T1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653">
                  <a:moveTo>
                    <a:pt x="57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9" y="200"/>
                    <a:pt x="112" y="407"/>
                    <a:pt x="23" y="584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22" y="653"/>
                    <a:pt x="22" y="653"/>
                    <a:pt x="22" y="653"/>
                  </a:cubicBezTo>
                  <a:cubicBezTo>
                    <a:pt x="105" y="630"/>
                    <a:pt x="105" y="630"/>
                    <a:pt x="105" y="630"/>
                  </a:cubicBezTo>
                  <a:cubicBezTo>
                    <a:pt x="83" y="618"/>
                    <a:pt x="83" y="618"/>
                    <a:pt x="83" y="618"/>
                  </a:cubicBezTo>
                  <a:cubicBezTo>
                    <a:pt x="184" y="418"/>
                    <a:pt x="170" y="184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9E1F7750-B1AA-42B9-A03A-686A2B88C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0" y="3294"/>
              <a:ext cx="1546" cy="436"/>
            </a:xfrm>
            <a:custGeom>
              <a:avLst/>
              <a:gdLst>
                <a:gd name="T0" fmla="*/ 653 w 653"/>
                <a:gd name="T1" fmla="*/ 57 h 184"/>
                <a:gd name="T2" fmla="*/ 614 w 653"/>
                <a:gd name="T3" fmla="*/ 41 h 184"/>
                <a:gd name="T4" fmla="*/ 614 w 653"/>
                <a:gd name="T5" fmla="*/ 41 h 184"/>
                <a:gd name="T6" fmla="*/ 615 w 653"/>
                <a:gd name="T7" fmla="*/ 0 h 184"/>
                <a:gd name="T8" fmla="*/ 69 w 653"/>
                <a:gd name="T9" fmla="*/ 24 h 184"/>
                <a:gd name="T10" fmla="*/ 82 w 653"/>
                <a:gd name="T11" fmla="*/ 0 h 184"/>
                <a:gd name="T12" fmla="*/ 0 w 653"/>
                <a:gd name="T13" fmla="*/ 22 h 184"/>
                <a:gd name="T14" fmla="*/ 23 w 653"/>
                <a:gd name="T15" fmla="*/ 106 h 184"/>
                <a:gd name="T16" fmla="*/ 36 w 653"/>
                <a:gd name="T17" fmla="*/ 83 h 184"/>
                <a:gd name="T18" fmla="*/ 653 w 653"/>
                <a:gd name="T19" fmla="*/ 5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184">
                  <a:moveTo>
                    <a:pt x="653" y="57"/>
                  </a:moveTo>
                  <a:cubicBezTo>
                    <a:pt x="614" y="41"/>
                    <a:pt x="614" y="41"/>
                    <a:pt x="614" y="41"/>
                  </a:cubicBezTo>
                  <a:cubicBezTo>
                    <a:pt x="614" y="41"/>
                    <a:pt x="614" y="41"/>
                    <a:pt x="614" y="41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53" y="99"/>
                    <a:pt x="246" y="112"/>
                    <a:pt x="69" y="2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235" y="184"/>
                    <a:pt x="469" y="170"/>
                    <a:pt x="653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36F8983F-A311-4E05-B7E6-C177E22FA0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5" y="3052"/>
              <a:ext cx="90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9177CC4B-C579-4C72-B9C1-A25C2692E8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5" y="1118"/>
              <a:ext cx="90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249DFE5-5E54-4CEB-BC53-C55D5F38FF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97" y="3052"/>
              <a:ext cx="9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55FF8F17-39C9-4BB8-9592-C33BFB7288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97" y="1118"/>
              <a:ext cx="9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prosses3" hidden="1">
            <a:extLst>
              <a:ext uri="{FF2B5EF4-FFF2-40B4-BE49-F238E27FC236}">
                <a16:creationId xmlns:a16="http://schemas.microsoft.com/office/drawing/2014/main" id="{026FAB33-FB4F-469A-815A-5BAFD8717D0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382143" y="909167"/>
            <a:ext cx="2093714" cy="2039291"/>
            <a:chOff x="1125" y="481"/>
            <a:chExt cx="3517" cy="3424"/>
          </a:xfrm>
        </p:grpSpPr>
        <p:sp>
          <p:nvSpPr>
            <p:cNvPr id="20" name="Rectangle 75">
              <a:extLst>
                <a:ext uri="{FF2B5EF4-FFF2-40B4-BE49-F238E27FC236}">
                  <a16:creationId xmlns:a16="http://schemas.microsoft.com/office/drawing/2014/main" id="{9AB987F7-5AE5-4783-B9C7-206446E029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0" y="48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27A6F69D-CDCC-4B05-B2E1-AC61BED285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20" y="632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525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8">
              <a:extLst>
                <a:ext uri="{FF2B5EF4-FFF2-40B4-BE49-F238E27FC236}">
                  <a16:creationId xmlns:a16="http://schemas.microsoft.com/office/drawing/2014/main" id="{801692D3-0BC6-4ED5-A5BB-BD2DA0B568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79">
              <a:extLst>
                <a:ext uri="{FF2B5EF4-FFF2-40B4-BE49-F238E27FC236}">
                  <a16:creationId xmlns:a16="http://schemas.microsoft.com/office/drawing/2014/main" id="{7A52FE5B-0A3C-4BDB-8DE3-7782F548B9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525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81">
              <a:extLst>
                <a:ext uri="{FF2B5EF4-FFF2-40B4-BE49-F238E27FC236}">
                  <a16:creationId xmlns:a16="http://schemas.microsoft.com/office/drawing/2014/main" id="{C0B853E6-1AC7-4182-A00F-D70DE57A4F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8" y="2778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25" name="Rectangle 82">
              <a:extLst>
                <a:ext uri="{FF2B5EF4-FFF2-40B4-BE49-F238E27FC236}">
                  <a16:creationId xmlns:a16="http://schemas.microsoft.com/office/drawing/2014/main" id="{86EAE52C-4939-4CFE-99AA-D7FE37B978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38" y="2930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525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4B357EF9-9408-4B6F-BC0D-BF0F8DB39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3" y="946"/>
              <a:ext cx="996" cy="1536"/>
            </a:xfrm>
            <a:custGeom>
              <a:avLst/>
              <a:gdLst>
                <a:gd name="T0" fmla="*/ 421 w 421"/>
                <a:gd name="T1" fmla="*/ 32 h 649"/>
                <a:gd name="T2" fmla="*/ 341 w 421"/>
                <a:gd name="T3" fmla="*/ 0 h 649"/>
                <a:gd name="T4" fmla="*/ 351 w 421"/>
                <a:gd name="T5" fmla="*/ 24 h 649"/>
                <a:gd name="T6" fmla="*/ 3 w 421"/>
                <a:gd name="T7" fmla="*/ 534 h 649"/>
                <a:gd name="T8" fmla="*/ 3 w 421"/>
                <a:gd name="T9" fmla="*/ 534 h 649"/>
                <a:gd name="T10" fmla="*/ 4 w 421"/>
                <a:gd name="T11" fmla="*/ 649 h 649"/>
                <a:gd name="T12" fmla="*/ 35 w 421"/>
                <a:gd name="T13" fmla="*/ 621 h 649"/>
                <a:gd name="T14" fmla="*/ 35 w 421"/>
                <a:gd name="T15" fmla="*/ 621 h 649"/>
                <a:gd name="T16" fmla="*/ 35 w 421"/>
                <a:gd name="T17" fmla="*/ 621 h 649"/>
                <a:gd name="T18" fmla="*/ 71 w 421"/>
                <a:gd name="T19" fmla="*/ 640 h 649"/>
                <a:gd name="T20" fmla="*/ 87 w 421"/>
                <a:gd name="T21" fmla="*/ 449 h 649"/>
                <a:gd name="T22" fmla="*/ 86 w 421"/>
                <a:gd name="T23" fmla="*/ 449 h 649"/>
                <a:gd name="T24" fmla="*/ 379 w 421"/>
                <a:gd name="T25" fmla="*/ 86 h 649"/>
                <a:gd name="T26" fmla="*/ 390 w 421"/>
                <a:gd name="T27" fmla="*/ 111 h 649"/>
                <a:gd name="T28" fmla="*/ 421 w 421"/>
                <a:gd name="T29" fmla="*/ 3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1" h="649">
                  <a:moveTo>
                    <a:pt x="421" y="32"/>
                  </a:moveTo>
                  <a:cubicBezTo>
                    <a:pt x="341" y="0"/>
                    <a:pt x="341" y="0"/>
                    <a:pt x="341" y="0"/>
                  </a:cubicBezTo>
                  <a:cubicBezTo>
                    <a:pt x="351" y="24"/>
                    <a:pt x="351" y="24"/>
                    <a:pt x="351" y="24"/>
                  </a:cubicBezTo>
                  <a:cubicBezTo>
                    <a:pt x="151" y="123"/>
                    <a:pt x="22" y="320"/>
                    <a:pt x="3" y="534"/>
                  </a:cubicBezTo>
                  <a:cubicBezTo>
                    <a:pt x="3" y="534"/>
                    <a:pt x="3" y="534"/>
                    <a:pt x="3" y="534"/>
                  </a:cubicBezTo>
                  <a:cubicBezTo>
                    <a:pt x="0" y="572"/>
                    <a:pt x="0" y="610"/>
                    <a:pt x="4" y="649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35" y="621"/>
                    <a:pt x="35" y="621"/>
                    <a:pt x="35" y="621"/>
                  </a:cubicBezTo>
                  <a:cubicBezTo>
                    <a:pt x="71" y="640"/>
                    <a:pt x="71" y="640"/>
                    <a:pt x="71" y="640"/>
                  </a:cubicBezTo>
                  <a:cubicBezTo>
                    <a:pt x="65" y="576"/>
                    <a:pt x="71" y="511"/>
                    <a:pt x="87" y="449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126" y="296"/>
                    <a:pt x="230" y="161"/>
                    <a:pt x="379" y="86"/>
                  </a:cubicBezTo>
                  <a:cubicBezTo>
                    <a:pt x="390" y="111"/>
                    <a:pt x="390" y="111"/>
                    <a:pt x="390" y="111"/>
                  </a:cubicBezTo>
                  <a:lnTo>
                    <a:pt x="421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2C8EFBEB-6E94-450D-9AA4-4C46A85AC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4" y="3408"/>
              <a:ext cx="1760" cy="497"/>
            </a:xfrm>
            <a:custGeom>
              <a:avLst/>
              <a:gdLst>
                <a:gd name="T0" fmla="*/ 0 w 744"/>
                <a:gd name="T1" fmla="*/ 13 h 210"/>
                <a:gd name="T2" fmla="*/ 14 w 744"/>
                <a:gd name="T3" fmla="*/ 98 h 210"/>
                <a:gd name="T4" fmla="*/ 29 w 744"/>
                <a:gd name="T5" fmla="*/ 77 h 210"/>
                <a:gd name="T6" fmla="*/ 645 w 744"/>
                <a:gd name="T7" fmla="*/ 117 h 210"/>
                <a:gd name="T8" fmla="*/ 645 w 744"/>
                <a:gd name="T9" fmla="*/ 117 h 210"/>
                <a:gd name="T10" fmla="*/ 744 w 744"/>
                <a:gd name="T11" fmla="*/ 58 h 210"/>
                <a:gd name="T12" fmla="*/ 704 w 744"/>
                <a:gd name="T13" fmla="*/ 45 h 210"/>
                <a:gd name="T14" fmla="*/ 704 w 744"/>
                <a:gd name="T15" fmla="*/ 45 h 210"/>
                <a:gd name="T16" fmla="*/ 704 w 744"/>
                <a:gd name="T17" fmla="*/ 45 h 210"/>
                <a:gd name="T18" fmla="*/ 702 w 744"/>
                <a:gd name="T19" fmla="*/ 4 h 210"/>
                <a:gd name="T20" fmla="*/ 530 w 744"/>
                <a:gd name="T21" fmla="*/ 88 h 210"/>
                <a:gd name="T22" fmla="*/ 530 w 744"/>
                <a:gd name="T23" fmla="*/ 88 h 210"/>
                <a:gd name="T24" fmla="*/ 69 w 744"/>
                <a:gd name="T25" fmla="*/ 21 h 210"/>
                <a:gd name="T26" fmla="*/ 84 w 744"/>
                <a:gd name="T27" fmla="*/ 0 h 210"/>
                <a:gd name="T28" fmla="*/ 0 w 744"/>
                <a:gd name="T29" fmla="*/ 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4" h="210">
                  <a:moveTo>
                    <a:pt x="0" y="13"/>
                  </a:moveTo>
                  <a:cubicBezTo>
                    <a:pt x="14" y="98"/>
                    <a:pt x="14" y="98"/>
                    <a:pt x="14" y="98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16" y="199"/>
                    <a:pt x="451" y="210"/>
                    <a:pt x="645" y="117"/>
                  </a:cubicBezTo>
                  <a:cubicBezTo>
                    <a:pt x="645" y="117"/>
                    <a:pt x="645" y="117"/>
                    <a:pt x="645" y="117"/>
                  </a:cubicBezTo>
                  <a:cubicBezTo>
                    <a:pt x="679" y="100"/>
                    <a:pt x="713" y="81"/>
                    <a:pt x="744" y="58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2" y="4"/>
                    <a:pt x="702" y="4"/>
                    <a:pt x="702" y="4"/>
                  </a:cubicBezTo>
                  <a:cubicBezTo>
                    <a:pt x="649" y="42"/>
                    <a:pt x="591" y="70"/>
                    <a:pt x="530" y="88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377" y="132"/>
                    <a:pt x="208" y="112"/>
                    <a:pt x="69" y="21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6CCC8EB4-8A05-4813-AC77-ACE0F2536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8" y="981"/>
              <a:ext cx="998" cy="1584"/>
            </a:xfrm>
            <a:custGeom>
              <a:avLst/>
              <a:gdLst>
                <a:gd name="T0" fmla="*/ 354 w 422"/>
                <a:gd name="T1" fmla="*/ 669 h 669"/>
                <a:gd name="T2" fmla="*/ 422 w 422"/>
                <a:gd name="T3" fmla="*/ 615 h 669"/>
                <a:gd name="T4" fmla="*/ 396 w 422"/>
                <a:gd name="T5" fmla="*/ 612 h 669"/>
                <a:gd name="T6" fmla="*/ 126 w 422"/>
                <a:gd name="T7" fmla="*/ 56 h 669"/>
                <a:gd name="T8" fmla="*/ 126 w 422"/>
                <a:gd name="T9" fmla="*/ 57 h 669"/>
                <a:gd name="T10" fmla="*/ 26 w 422"/>
                <a:gd name="T11" fmla="*/ 0 h 669"/>
                <a:gd name="T12" fmla="*/ 34 w 422"/>
                <a:gd name="T13" fmla="*/ 41 h 669"/>
                <a:gd name="T14" fmla="*/ 34 w 422"/>
                <a:gd name="T15" fmla="*/ 41 h 669"/>
                <a:gd name="T16" fmla="*/ 34 w 422"/>
                <a:gd name="T17" fmla="*/ 41 h 669"/>
                <a:gd name="T18" fmla="*/ 0 w 422"/>
                <a:gd name="T19" fmla="*/ 63 h 669"/>
                <a:gd name="T20" fmla="*/ 158 w 422"/>
                <a:gd name="T21" fmla="*/ 171 h 669"/>
                <a:gd name="T22" fmla="*/ 158 w 422"/>
                <a:gd name="T23" fmla="*/ 171 h 669"/>
                <a:gd name="T24" fmla="*/ 328 w 422"/>
                <a:gd name="T25" fmla="*/ 605 h 669"/>
                <a:gd name="T26" fmla="*/ 301 w 422"/>
                <a:gd name="T27" fmla="*/ 602 h 669"/>
                <a:gd name="T28" fmla="*/ 354 w 422"/>
                <a:gd name="T2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669">
                  <a:moveTo>
                    <a:pt x="354" y="669"/>
                  </a:moveTo>
                  <a:cubicBezTo>
                    <a:pt x="422" y="615"/>
                    <a:pt x="422" y="615"/>
                    <a:pt x="422" y="615"/>
                  </a:cubicBezTo>
                  <a:cubicBezTo>
                    <a:pt x="396" y="612"/>
                    <a:pt x="396" y="612"/>
                    <a:pt x="396" y="612"/>
                  </a:cubicBezTo>
                  <a:cubicBezTo>
                    <a:pt x="409" y="389"/>
                    <a:pt x="303" y="179"/>
                    <a:pt x="126" y="56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95" y="35"/>
                    <a:pt x="61" y="16"/>
                    <a:pt x="26" y="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9" y="90"/>
                    <a:pt x="113" y="126"/>
                    <a:pt x="158" y="171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272" y="282"/>
                    <a:pt x="337" y="439"/>
                    <a:pt x="328" y="605"/>
                  </a:cubicBezTo>
                  <a:cubicBezTo>
                    <a:pt x="301" y="602"/>
                    <a:pt x="301" y="602"/>
                    <a:pt x="301" y="602"/>
                  </a:cubicBezTo>
                  <a:lnTo>
                    <a:pt x="354" y="6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</p:grpSp>
      <p:grpSp>
        <p:nvGrpSpPr>
          <p:cNvPr id="29" name="prosses5" hidden="1">
            <a:extLst>
              <a:ext uri="{FF2B5EF4-FFF2-40B4-BE49-F238E27FC236}">
                <a16:creationId xmlns:a16="http://schemas.microsoft.com/office/drawing/2014/main" id="{23D071EF-0EA7-4C52-A4FC-E820BA60E16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40160" y="953834"/>
            <a:ext cx="2377682" cy="1949955"/>
            <a:chOff x="885" y="514"/>
            <a:chExt cx="3994" cy="3274"/>
          </a:xfrm>
        </p:grpSpPr>
        <p:sp>
          <p:nvSpPr>
            <p:cNvPr id="30" name="Freeform 133">
              <a:extLst>
                <a:ext uri="{FF2B5EF4-FFF2-40B4-BE49-F238E27FC236}">
                  <a16:creationId xmlns:a16="http://schemas.microsoft.com/office/drawing/2014/main" id="{B2156F3F-5052-49C8-B0A9-63FDA3464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9" y="2163"/>
              <a:ext cx="1420" cy="1466"/>
            </a:xfrm>
            <a:custGeom>
              <a:avLst/>
              <a:gdLst>
                <a:gd name="T0" fmla="*/ 399 w 600"/>
                <a:gd name="T1" fmla="*/ 493 h 619"/>
                <a:gd name="T2" fmla="*/ 391 w 600"/>
                <a:gd name="T3" fmla="*/ 489 h 619"/>
                <a:gd name="T4" fmla="*/ 382 w 600"/>
                <a:gd name="T5" fmla="*/ 484 h 619"/>
                <a:gd name="T6" fmla="*/ 373 w 600"/>
                <a:gd name="T7" fmla="*/ 479 h 619"/>
                <a:gd name="T8" fmla="*/ 365 w 600"/>
                <a:gd name="T9" fmla="*/ 474 h 619"/>
                <a:gd name="T10" fmla="*/ 356 w 600"/>
                <a:gd name="T11" fmla="*/ 469 h 619"/>
                <a:gd name="T12" fmla="*/ 349 w 600"/>
                <a:gd name="T13" fmla="*/ 464 h 619"/>
                <a:gd name="T14" fmla="*/ 340 w 600"/>
                <a:gd name="T15" fmla="*/ 458 h 619"/>
                <a:gd name="T16" fmla="*/ 333 w 600"/>
                <a:gd name="T17" fmla="*/ 454 h 619"/>
                <a:gd name="T18" fmla="*/ 324 w 600"/>
                <a:gd name="T19" fmla="*/ 448 h 619"/>
                <a:gd name="T20" fmla="*/ 318 w 600"/>
                <a:gd name="T21" fmla="*/ 443 h 619"/>
                <a:gd name="T22" fmla="*/ 94 w 600"/>
                <a:gd name="T23" fmla="*/ 59 h 619"/>
                <a:gd name="T24" fmla="*/ 121 w 600"/>
                <a:gd name="T25" fmla="*/ 57 h 619"/>
                <a:gd name="T26" fmla="*/ 57 w 600"/>
                <a:gd name="T27" fmla="*/ 0 h 619"/>
                <a:gd name="T28" fmla="*/ 0 w 600"/>
                <a:gd name="T29" fmla="*/ 65 h 619"/>
                <a:gd name="T30" fmla="*/ 26 w 600"/>
                <a:gd name="T31" fmla="*/ 63 h 619"/>
                <a:gd name="T32" fmla="*/ 254 w 600"/>
                <a:gd name="T33" fmla="*/ 479 h 619"/>
                <a:gd name="T34" fmla="*/ 254 w 600"/>
                <a:gd name="T35" fmla="*/ 479 h 619"/>
                <a:gd name="T36" fmla="*/ 254 w 600"/>
                <a:gd name="T37" fmla="*/ 480 h 619"/>
                <a:gd name="T38" fmla="*/ 271 w 600"/>
                <a:gd name="T39" fmla="*/ 492 h 619"/>
                <a:gd name="T40" fmla="*/ 275 w 600"/>
                <a:gd name="T41" fmla="*/ 496 h 619"/>
                <a:gd name="T42" fmla="*/ 288 w 600"/>
                <a:gd name="T43" fmla="*/ 505 h 619"/>
                <a:gd name="T44" fmla="*/ 294 w 600"/>
                <a:gd name="T45" fmla="*/ 509 h 619"/>
                <a:gd name="T46" fmla="*/ 306 w 600"/>
                <a:gd name="T47" fmla="*/ 518 h 619"/>
                <a:gd name="T48" fmla="*/ 313 w 600"/>
                <a:gd name="T49" fmla="*/ 522 h 619"/>
                <a:gd name="T50" fmla="*/ 325 w 600"/>
                <a:gd name="T51" fmla="*/ 530 h 619"/>
                <a:gd name="T52" fmla="*/ 331 w 600"/>
                <a:gd name="T53" fmla="*/ 533 h 619"/>
                <a:gd name="T54" fmla="*/ 345 w 600"/>
                <a:gd name="T55" fmla="*/ 541 h 619"/>
                <a:gd name="T56" fmla="*/ 350 w 600"/>
                <a:gd name="T57" fmla="*/ 544 h 619"/>
                <a:gd name="T58" fmla="*/ 388 w 600"/>
                <a:gd name="T59" fmla="*/ 564 h 619"/>
                <a:gd name="T60" fmla="*/ 388 w 600"/>
                <a:gd name="T61" fmla="*/ 563 h 619"/>
                <a:gd name="T62" fmla="*/ 596 w 600"/>
                <a:gd name="T63" fmla="*/ 619 h 619"/>
                <a:gd name="T64" fmla="*/ 596 w 600"/>
                <a:gd name="T65" fmla="*/ 619 h 619"/>
                <a:gd name="T66" fmla="*/ 575 w 600"/>
                <a:gd name="T67" fmla="*/ 582 h 619"/>
                <a:gd name="T68" fmla="*/ 575 w 600"/>
                <a:gd name="T69" fmla="*/ 582 h 619"/>
                <a:gd name="T70" fmla="*/ 575 w 600"/>
                <a:gd name="T71" fmla="*/ 582 h 619"/>
                <a:gd name="T72" fmla="*/ 600 w 600"/>
                <a:gd name="T73" fmla="*/ 551 h 619"/>
                <a:gd name="T74" fmla="*/ 399 w 600"/>
                <a:gd name="T75" fmla="*/ 493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9">
                  <a:moveTo>
                    <a:pt x="399" y="493"/>
                  </a:moveTo>
                  <a:cubicBezTo>
                    <a:pt x="396" y="492"/>
                    <a:pt x="393" y="490"/>
                    <a:pt x="391" y="489"/>
                  </a:cubicBezTo>
                  <a:cubicBezTo>
                    <a:pt x="388" y="487"/>
                    <a:pt x="385" y="486"/>
                    <a:pt x="382" y="484"/>
                  </a:cubicBezTo>
                  <a:cubicBezTo>
                    <a:pt x="379" y="482"/>
                    <a:pt x="376" y="481"/>
                    <a:pt x="373" y="479"/>
                  </a:cubicBezTo>
                  <a:cubicBezTo>
                    <a:pt x="370" y="477"/>
                    <a:pt x="368" y="476"/>
                    <a:pt x="365" y="474"/>
                  </a:cubicBezTo>
                  <a:cubicBezTo>
                    <a:pt x="362" y="473"/>
                    <a:pt x="359" y="471"/>
                    <a:pt x="356" y="469"/>
                  </a:cubicBezTo>
                  <a:cubicBezTo>
                    <a:pt x="354" y="467"/>
                    <a:pt x="351" y="466"/>
                    <a:pt x="349" y="464"/>
                  </a:cubicBezTo>
                  <a:cubicBezTo>
                    <a:pt x="346" y="462"/>
                    <a:pt x="343" y="460"/>
                    <a:pt x="340" y="458"/>
                  </a:cubicBezTo>
                  <a:cubicBezTo>
                    <a:pt x="338" y="457"/>
                    <a:pt x="335" y="455"/>
                    <a:pt x="333" y="454"/>
                  </a:cubicBezTo>
                  <a:cubicBezTo>
                    <a:pt x="330" y="452"/>
                    <a:pt x="327" y="450"/>
                    <a:pt x="324" y="448"/>
                  </a:cubicBezTo>
                  <a:cubicBezTo>
                    <a:pt x="322" y="446"/>
                    <a:pt x="320" y="445"/>
                    <a:pt x="318" y="443"/>
                  </a:cubicBezTo>
                  <a:cubicBezTo>
                    <a:pt x="197" y="353"/>
                    <a:pt x="113" y="216"/>
                    <a:pt x="94" y="59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5" y="230"/>
                    <a:pt x="130" y="378"/>
                    <a:pt x="254" y="479"/>
                  </a:cubicBezTo>
                  <a:cubicBezTo>
                    <a:pt x="254" y="479"/>
                    <a:pt x="254" y="479"/>
                    <a:pt x="254" y="479"/>
                  </a:cubicBezTo>
                  <a:cubicBezTo>
                    <a:pt x="254" y="479"/>
                    <a:pt x="254" y="479"/>
                    <a:pt x="254" y="480"/>
                  </a:cubicBezTo>
                  <a:cubicBezTo>
                    <a:pt x="260" y="484"/>
                    <a:pt x="265" y="488"/>
                    <a:pt x="271" y="492"/>
                  </a:cubicBezTo>
                  <a:cubicBezTo>
                    <a:pt x="272" y="494"/>
                    <a:pt x="274" y="495"/>
                    <a:pt x="275" y="496"/>
                  </a:cubicBezTo>
                  <a:cubicBezTo>
                    <a:pt x="280" y="499"/>
                    <a:pt x="284" y="502"/>
                    <a:pt x="288" y="505"/>
                  </a:cubicBezTo>
                  <a:cubicBezTo>
                    <a:pt x="290" y="507"/>
                    <a:pt x="292" y="508"/>
                    <a:pt x="294" y="509"/>
                  </a:cubicBezTo>
                  <a:cubicBezTo>
                    <a:pt x="298" y="512"/>
                    <a:pt x="302" y="515"/>
                    <a:pt x="306" y="518"/>
                  </a:cubicBezTo>
                  <a:cubicBezTo>
                    <a:pt x="308" y="519"/>
                    <a:pt x="310" y="521"/>
                    <a:pt x="313" y="522"/>
                  </a:cubicBezTo>
                  <a:cubicBezTo>
                    <a:pt x="317" y="525"/>
                    <a:pt x="321" y="527"/>
                    <a:pt x="325" y="530"/>
                  </a:cubicBezTo>
                  <a:cubicBezTo>
                    <a:pt x="327" y="531"/>
                    <a:pt x="329" y="532"/>
                    <a:pt x="331" y="533"/>
                  </a:cubicBezTo>
                  <a:cubicBezTo>
                    <a:pt x="336" y="536"/>
                    <a:pt x="341" y="539"/>
                    <a:pt x="345" y="541"/>
                  </a:cubicBezTo>
                  <a:cubicBezTo>
                    <a:pt x="347" y="542"/>
                    <a:pt x="349" y="543"/>
                    <a:pt x="350" y="544"/>
                  </a:cubicBezTo>
                  <a:cubicBezTo>
                    <a:pt x="363" y="551"/>
                    <a:pt x="375" y="558"/>
                    <a:pt x="388" y="564"/>
                  </a:cubicBezTo>
                  <a:cubicBezTo>
                    <a:pt x="388" y="563"/>
                    <a:pt x="388" y="563"/>
                    <a:pt x="388" y="563"/>
                  </a:cubicBezTo>
                  <a:cubicBezTo>
                    <a:pt x="453" y="593"/>
                    <a:pt x="523" y="612"/>
                    <a:pt x="596" y="619"/>
                  </a:cubicBezTo>
                  <a:cubicBezTo>
                    <a:pt x="596" y="619"/>
                    <a:pt x="596" y="619"/>
                    <a:pt x="596" y="619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575" y="582"/>
                    <a:pt x="575" y="582"/>
                    <a:pt x="575" y="582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528" y="544"/>
                    <a:pt x="460" y="524"/>
                    <a:pt x="399" y="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31" name="Freeform 134">
              <a:extLst>
                <a:ext uri="{FF2B5EF4-FFF2-40B4-BE49-F238E27FC236}">
                  <a16:creationId xmlns:a16="http://schemas.microsoft.com/office/drawing/2014/main" id="{53C8CF8A-1819-4557-A777-50AB78974E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6" y="599"/>
              <a:ext cx="1465" cy="1420"/>
            </a:xfrm>
            <a:custGeom>
              <a:avLst/>
              <a:gdLst>
                <a:gd name="T0" fmla="*/ 126 w 619"/>
                <a:gd name="T1" fmla="*/ 399 h 600"/>
                <a:gd name="T2" fmla="*/ 130 w 619"/>
                <a:gd name="T3" fmla="*/ 391 h 600"/>
                <a:gd name="T4" fmla="*/ 135 w 619"/>
                <a:gd name="T5" fmla="*/ 382 h 600"/>
                <a:gd name="T6" fmla="*/ 140 w 619"/>
                <a:gd name="T7" fmla="*/ 373 h 600"/>
                <a:gd name="T8" fmla="*/ 145 w 619"/>
                <a:gd name="T9" fmla="*/ 365 h 600"/>
                <a:gd name="T10" fmla="*/ 150 w 619"/>
                <a:gd name="T11" fmla="*/ 356 h 600"/>
                <a:gd name="T12" fmla="*/ 155 w 619"/>
                <a:gd name="T13" fmla="*/ 349 h 600"/>
                <a:gd name="T14" fmla="*/ 161 w 619"/>
                <a:gd name="T15" fmla="*/ 340 h 600"/>
                <a:gd name="T16" fmla="*/ 165 w 619"/>
                <a:gd name="T17" fmla="*/ 333 h 600"/>
                <a:gd name="T18" fmla="*/ 172 w 619"/>
                <a:gd name="T19" fmla="*/ 324 h 600"/>
                <a:gd name="T20" fmla="*/ 176 w 619"/>
                <a:gd name="T21" fmla="*/ 318 h 600"/>
                <a:gd name="T22" fmla="*/ 560 w 619"/>
                <a:gd name="T23" fmla="*/ 94 h 600"/>
                <a:gd name="T24" fmla="*/ 562 w 619"/>
                <a:gd name="T25" fmla="*/ 121 h 600"/>
                <a:gd name="T26" fmla="*/ 619 w 619"/>
                <a:gd name="T27" fmla="*/ 57 h 600"/>
                <a:gd name="T28" fmla="*/ 554 w 619"/>
                <a:gd name="T29" fmla="*/ 0 h 600"/>
                <a:gd name="T30" fmla="*/ 556 w 619"/>
                <a:gd name="T31" fmla="*/ 26 h 600"/>
                <a:gd name="T32" fmla="*/ 140 w 619"/>
                <a:gd name="T33" fmla="*/ 254 h 600"/>
                <a:gd name="T34" fmla="*/ 140 w 619"/>
                <a:gd name="T35" fmla="*/ 254 h 600"/>
                <a:gd name="T36" fmla="*/ 139 w 619"/>
                <a:gd name="T37" fmla="*/ 255 h 600"/>
                <a:gd name="T38" fmla="*/ 127 w 619"/>
                <a:gd name="T39" fmla="*/ 271 h 600"/>
                <a:gd name="T40" fmla="*/ 123 w 619"/>
                <a:gd name="T41" fmla="*/ 276 h 600"/>
                <a:gd name="T42" fmla="*/ 114 w 619"/>
                <a:gd name="T43" fmla="*/ 288 h 600"/>
                <a:gd name="T44" fmla="*/ 110 w 619"/>
                <a:gd name="T45" fmla="*/ 294 h 600"/>
                <a:gd name="T46" fmla="*/ 101 w 619"/>
                <a:gd name="T47" fmla="*/ 307 h 600"/>
                <a:gd name="T48" fmla="*/ 97 w 619"/>
                <a:gd name="T49" fmla="*/ 313 h 600"/>
                <a:gd name="T50" fmla="*/ 89 w 619"/>
                <a:gd name="T51" fmla="*/ 325 h 600"/>
                <a:gd name="T52" fmla="*/ 86 w 619"/>
                <a:gd name="T53" fmla="*/ 332 h 600"/>
                <a:gd name="T54" fmla="*/ 78 w 619"/>
                <a:gd name="T55" fmla="*/ 346 h 600"/>
                <a:gd name="T56" fmla="*/ 75 w 619"/>
                <a:gd name="T57" fmla="*/ 351 h 600"/>
                <a:gd name="T58" fmla="*/ 56 w 619"/>
                <a:gd name="T59" fmla="*/ 389 h 600"/>
                <a:gd name="T60" fmla="*/ 56 w 619"/>
                <a:gd name="T61" fmla="*/ 389 h 600"/>
                <a:gd name="T62" fmla="*/ 0 w 619"/>
                <a:gd name="T63" fmla="*/ 596 h 600"/>
                <a:gd name="T64" fmla="*/ 0 w 619"/>
                <a:gd name="T65" fmla="*/ 597 h 600"/>
                <a:gd name="T66" fmla="*/ 37 w 619"/>
                <a:gd name="T67" fmla="*/ 575 h 600"/>
                <a:gd name="T68" fmla="*/ 37 w 619"/>
                <a:gd name="T69" fmla="*/ 575 h 600"/>
                <a:gd name="T70" fmla="*/ 37 w 619"/>
                <a:gd name="T71" fmla="*/ 575 h 600"/>
                <a:gd name="T72" fmla="*/ 68 w 619"/>
                <a:gd name="T73" fmla="*/ 600 h 600"/>
                <a:gd name="T74" fmla="*/ 126 w 619"/>
                <a:gd name="T75" fmla="*/ 39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126" y="399"/>
                  </a:moveTo>
                  <a:cubicBezTo>
                    <a:pt x="128" y="396"/>
                    <a:pt x="129" y="394"/>
                    <a:pt x="130" y="391"/>
                  </a:cubicBezTo>
                  <a:cubicBezTo>
                    <a:pt x="132" y="388"/>
                    <a:pt x="134" y="385"/>
                    <a:pt x="135" y="382"/>
                  </a:cubicBezTo>
                  <a:cubicBezTo>
                    <a:pt x="137" y="379"/>
                    <a:pt x="138" y="376"/>
                    <a:pt x="140" y="373"/>
                  </a:cubicBezTo>
                  <a:cubicBezTo>
                    <a:pt x="142" y="371"/>
                    <a:pt x="143" y="368"/>
                    <a:pt x="145" y="365"/>
                  </a:cubicBezTo>
                  <a:cubicBezTo>
                    <a:pt x="147" y="362"/>
                    <a:pt x="148" y="359"/>
                    <a:pt x="150" y="356"/>
                  </a:cubicBezTo>
                  <a:cubicBezTo>
                    <a:pt x="152" y="354"/>
                    <a:pt x="153" y="352"/>
                    <a:pt x="155" y="349"/>
                  </a:cubicBezTo>
                  <a:cubicBezTo>
                    <a:pt x="157" y="346"/>
                    <a:pt x="159" y="343"/>
                    <a:pt x="161" y="340"/>
                  </a:cubicBezTo>
                  <a:cubicBezTo>
                    <a:pt x="162" y="338"/>
                    <a:pt x="164" y="336"/>
                    <a:pt x="165" y="333"/>
                  </a:cubicBezTo>
                  <a:cubicBezTo>
                    <a:pt x="167" y="330"/>
                    <a:pt x="169" y="327"/>
                    <a:pt x="172" y="324"/>
                  </a:cubicBezTo>
                  <a:cubicBezTo>
                    <a:pt x="173" y="322"/>
                    <a:pt x="174" y="320"/>
                    <a:pt x="176" y="318"/>
                  </a:cubicBezTo>
                  <a:cubicBezTo>
                    <a:pt x="266" y="197"/>
                    <a:pt x="403" y="113"/>
                    <a:pt x="560" y="94"/>
                  </a:cubicBezTo>
                  <a:cubicBezTo>
                    <a:pt x="562" y="121"/>
                    <a:pt x="562" y="121"/>
                    <a:pt x="562" y="121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6" y="26"/>
                    <a:pt x="556" y="26"/>
                    <a:pt x="556" y="26"/>
                  </a:cubicBezTo>
                  <a:cubicBezTo>
                    <a:pt x="389" y="45"/>
                    <a:pt x="241" y="130"/>
                    <a:pt x="140" y="254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40" y="254"/>
                    <a:pt x="140" y="254"/>
                    <a:pt x="139" y="255"/>
                  </a:cubicBezTo>
                  <a:cubicBezTo>
                    <a:pt x="135" y="260"/>
                    <a:pt x="131" y="265"/>
                    <a:pt x="127" y="271"/>
                  </a:cubicBezTo>
                  <a:cubicBezTo>
                    <a:pt x="125" y="272"/>
                    <a:pt x="124" y="274"/>
                    <a:pt x="123" y="276"/>
                  </a:cubicBezTo>
                  <a:cubicBezTo>
                    <a:pt x="120" y="280"/>
                    <a:pt x="117" y="284"/>
                    <a:pt x="114" y="288"/>
                  </a:cubicBezTo>
                  <a:cubicBezTo>
                    <a:pt x="112" y="290"/>
                    <a:pt x="111" y="292"/>
                    <a:pt x="110" y="294"/>
                  </a:cubicBezTo>
                  <a:cubicBezTo>
                    <a:pt x="107" y="298"/>
                    <a:pt x="104" y="302"/>
                    <a:pt x="101" y="307"/>
                  </a:cubicBezTo>
                  <a:cubicBezTo>
                    <a:pt x="100" y="309"/>
                    <a:pt x="99" y="311"/>
                    <a:pt x="97" y="313"/>
                  </a:cubicBezTo>
                  <a:cubicBezTo>
                    <a:pt x="95" y="317"/>
                    <a:pt x="92" y="321"/>
                    <a:pt x="89" y="325"/>
                  </a:cubicBezTo>
                  <a:cubicBezTo>
                    <a:pt x="88" y="327"/>
                    <a:pt x="87" y="330"/>
                    <a:pt x="86" y="332"/>
                  </a:cubicBezTo>
                  <a:cubicBezTo>
                    <a:pt x="83" y="336"/>
                    <a:pt x="80" y="341"/>
                    <a:pt x="78" y="346"/>
                  </a:cubicBezTo>
                  <a:cubicBezTo>
                    <a:pt x="77" y="347"/>
                    <a:pt x="76" y="349"/>
                    <a:pt x="75" y="351"/>
                  </a:cubicBezTo>
                  <a:cubicBezTo>
                    <a:pt x="68" y="363"/>
                    <a:pt x="62" y="376"/>
                    <a:pt x="56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26" y="453"/>
                    <a:pt x="7" y="523"/>
                    <a:pt x="0" y="59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37" y="575"/>
                    <a:pt x="37" y="575"/>
                    <a:pt x="37" y="575"/>
                  </a:cubicBezTo>
                  <a:cubicBezTo>
                    <a:pt x="68" y="600"/>
                    <a:pt x="68" y="600"/>
                    <a:pt x="68" y="600"/>
                  </a:cubicBezTo>
                  <a:cubicBezTo>
                    <a:pt x="75" y="528"/>
                    <a:pt x="95" y="460"/>
                    <a:pt x="126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32" name="Freeform 135">
              <a:extLst>
                <a:ext uri="{FF2B5EF4-FFF2-40B4-BE49-F238E27FC236}">
                  <a16:creationId xmlns:a16="http://schemas.microsoft.com/office/drawing/2014/main" id="{5E8B1608-6CC1-4279-A367-7B143DFC6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5" y="658"/>
              <a:ext cx="1420" cy="1463"/>
            </a:xfrm>
            <a:custGeom>
              <a:avLst/>
              <a:gdLst>
                <a:gd name="T0" fmla="*/ 201 w 600"/>
                <a:gd name="T1" fmla="*/ 126 h 618"/>
                <a:gd name="T2" fmla="*/ 209 w 600"/>
                <a:gd name="T3" fmla="*/ 130 h 618"/>
                <a:gd name="T4" fmla="*/ 218 w 600"/>
                <a:gd name="T5" fmla="*/ 135 h 618"/>
                <a:gd name="T6" fmla="*/ 227 w 600"/>
                <a:gd name="T7" fmla="*/ 139 h 618"/>
                <a:gd name="T8" fmla="*/ 235 w 600"/>
                <a:gd name="T9" fmla="*/ 144 h 618"/>
                <a:gd name="T10" fmla="*/ 244 w 600"/>
                <a:gd name="T11" fmla="*/ 149 h 618"/>
                <a:gd name="T12" fmla="*/ 251 w 600"/>
                <a:gd name="T13" fmla="*/ 154 h 618"/>
                <a:gd name="T14" fmla="*/ 260 w 600"/>
                <a:gd name="T15" fmla="*/ 160 h 618"/>
                <a:gd name="T16" fmla="*/ 267 w 600"/>
                <a:gd name="T17" fmla="*/ 165 h 618"/>
                <a:gd name="T18" fmla="*/ 276 w 600"/>
                <a:gd name="T19" fmla="*/ 171 h 618"/>
                <a:gd name="T20" fmla="*/ 282 w 600"/>
                <a:gd name="T21" fmla="*/ 175 h 618"/>
                <a:gd name="T22" fmla="*/ 506 w 600"/>
                <a:gd name="T23" fmla="*/ 560 h 618"/>
                <a:gd name="T24" fmla="*/ 479 w 600"/>
                <a:gd name="T25" fmla="*/ 562 h 618"/>
                <a:gd name="T26" fmla="*/ 543 w 600"/>
                <a:gd name="T27" fmla="*/ 618 h 618"/>
                <a:gd name="T28" fmla="*/ 600 w 600"/>
                <a:gd name="T29" fmla="*/ 553 h 618"/>
                <a:gd name="T30" fmla="*/ 574 w 600"/>
                <a:gd name="T31" fmla="*/ 555 h 618"/>
                <a:gd name="T32" fmla="*/ 346 w 600"/>
                <a:gd name="T33" fmla="*/ 139 h 618"/>
                <a:gd name="T34" fmla="*/ 346 w 600"/>
                <a:gd name="T35" fmla="*/ 139 h 618"/>
                <a:gd name="T36" fmla="*/ 346 w 600"/>
                <a:gd name="T37" fmla="*/ 139 h 618"/>
                <a:gd name="T38" fmla="*/ 329 w 600"/>
                <a:gd name="T39" fmla="*/ 126 h 618"/>
                <a:gd name="T40" fmla="*/ 324 w 600"/>
                <a:gd name="T41" fmla="*/ 122 h 618"/>
                <a:gd name="T42" fmla="*/ 312 w 600"/>
                <a:gd name="T43" fmla="*/ 113 h 618"/>
                <a:gd name="T44" fmla="*/ 306 w 600"/>
                <a:gd name="T45" fmla="*/ 109 h 618"/>
                <a:gd name="T46" fmla="*/ 293 w 600"/>
                <a:gd name="T47" fmla="*/ 101 h 618"/>
                <a:gd name="T48" fmla="*/ 287 w 600"/>
                <a:gd name="T49" fmla="*/ 97 h 618"/>
                <a:gd name="T50" fmla="*/ 275 w 600"/>
                <a:gd name="T51" fmla="*/ 89 h 618"/>
                <a:gd name="T52" fmla="*/ 268 w 600"/>
                <a:gd name="T53" fmla="*/ 85 h 618"/>
                <a:gd name="T54" fmla="*/ 255 w 600"/>
                <a:gd name="T55" fmla="*/ 77 h 618"/>
                <a:gd name="T56" fmla="*/ 249 w 600"/>
                <a:gd name="T57" fmla="*/ 74 h 618"/>
                <a:gd name="T58" fmla="*/ 211 w 600"/>
                <a:gd name="T59" fmla="*/ 55 h 618"/>
                <a:gd name="T60" fmla="*/ 211 w 600"/>
                <a:gd name="T61" fmla="*/ 55 h 618"/>
                <a:gd name="T62" fmla="*/ 4 w 600"/>
                <a:gd name="T63" fmla="*/ 0 h 618"/>
                <a:gd name="T64" fmla="*/ 4 w 600"/>
                <a:gd name="T65" fmla="*/ 0 h 618"/>
                <a:gd name="T66" fmla="*/ 25 w 600"/>
                <a:gd name="T67" fmla="*/ 36 h 618"/>
                <a:gd name="T68" fmla="*/ 25 w 600"/>
                <a:gd name="T69" fmla="*/ 36 h 618"/>
                <a:gd name="T70" fmla="*/ 25 w 600"/>
                <a:gd name="T71" fmla="*/ 36 h 618"/>
                <a:gd name="T72" fmla="*/ 0 w 600"/>
                <a:gd name="T73" fmla="*/ 68 h 618"/>
                <a:gd name="T74" fmla="*/ 201 w 600"/>
                <a:gd name="T75" fmla="*/ 12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618">
                  <a:moveTo>
                    <a:pt x="201" y="126"/>
                  </a:moveTo>
                  <a:cubicBezTo>
                    <a:pt x="204" y="127"/>
                    <a:pt x="207" y="128"/>
                    <a:pt x="209" y="130"/>
                  </a:cubicBezTo>
                  <a:cubicBezTo>
                    <a:pt x="212" y="131"/>
                    <a:pt x="215" y="133"/>
                    <a:pt x="218" y="135"/>
                  </a:cubicBezTo>
                  <a:cubicBezTo>
                    <a:pt x="221" y="136"/>
                    <a:pt x="224" y="138"/>
                    <a:pt x="227" y="139"/>
                  </a:cubicBezTo>
                  <a:cubicBezTo>
                    <a:pt x="230" y="141"/>
                    <a:pt x="232" y="142"/>
                    <a:pt x="235" y="144"/>
                  </a:cubicBezTo>
                  <a:cubicBezTo>
                    <a:pt x="238" y="146"/>
                    <a:pt x="241" y="148"/>
                    <a:pt x="244" y="149"/>
                  </a:cubicBezTo>
                  <a:cubicBezTo>
                    <a:pt x="246" y="151"/>
                    <a:pt x="249" y="153"/>
                    <a:pt x="251" y="154"/>
                  </a:cubicBezTo>
                  <a:cubicBezTo>
                    <a:pt x="254" y="156"/>
                    <a:pt x="257" y="158"/>
                    <a:pt x="260" y="160"/>
                  </a:cubicBezTo>
                  <a:cubicBezTo>
                    <a:pt x="262" y="161"/>
                    <a:pt x="264" y="163"/>
                    <a:pt x="267" y="165"/>
                  </a:cubicBezTo>
                  <a:cubicBezTo>
                    <a:pt x="270" y="167"/>
                    <a:pt x="273" y="169"/>
                    <a:pt x="276" y="171"/>
                  </a:cubicBezTo>
                  <a:cubicBezTo>
                    <a:pt x="278" y="172"/>
                    <a:pt x="280" y="174"/>
                    <a:pt x="282" y="175"/>
                  </a:cubicBezTo>
                  <a:cubicBezTo>
                    <a:pt x="403" y="265"/>
                    <a:pt x="487" y="403"/>
                    <a:pt x="506" y="560"/>
                  </a:cubicBezTo>
                  <a:cubicBezTo>
                    <a:pt x="479" y="562"/>
                    <a:pt x="479" y="562"/>
                    <a:pt x="479" y="562"/>
                  </a:cubicBezTo>
                  <a:cubicBezTo>
                    <a:pt x="543" y="618"/>
                    <a:pt x="543" y="618"/>
                    <a:pt x="543" y="618"/>
                  </a:cubicBezTo>
                  <a:cubicBezTo>
                    <a:pt x="600" y="553"/>
                    <a:pt x="600" y="553"/>
                    <a:pt x="600" y="553"/>
                  </a:cubicBezTo>
                  <a:cubicBezTo>
                    <a:pt x="574" y="555"/>
                    <a:pt x="574" y="555"/>
                    <a:pt x="574" y="555"/>
                  </a:cubicBezTo>
                  <a:cubicBezTo>
                    <a:pt x="555" y="388"/>
                    <a:pt x="470" y="241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6" y="139"/>
                    <a:pt x="346" y="139"/>
                    <a:pt x="346" y="139"/>
                  </a:cubicBezTo>
                  <a:cubicBezTo>
                    <a:pt x="340" y="134"/>
                    <a:pt x="335" y="130"/>
                    <a:pt x="329" y="126"/>
                  </a:cubicBezTo>
                  <a:cubicBezTo>
                    <a:pt x="328" y="125"/>
                    <a:pt x="326" y="124"/>
                    <a:pt x="324" y="122"/>
                  </a:cubicBezTo>
                  <a:cubicBezTo>
                    <a:pt x="320" y="119"/>
                    <a:pt x="316" y="116"/>
                    <a:pt x="312" y="113"/>
                  </a:cubicBezTo>
                  <a:cubicBezTo>
                    <a:pt x="310" y="112"/>
                    <a:pt x="308" y="110"/>
                    <a:pt x="306" y="109"/>
                  </a:cubicBezTo>
                  <a:cubicBezTo>
                    <a:pt x="302" y="106"/>
                    <a:pt x="298" y="103"/>
                    <a:pt x="293" y="101"/>
                  </a:cubicBezTo>
                  <a:cubicBezTo>
                    <a:pt x="291" y="99"/>
                    <a:pt x="289" y="98"/>
                    <a:pt x="287" y="97"/>
                  </a:cubicBezTo>
                  <a:cubicBezTo>
                    <a:pt x="283" y="94"/>
                    <a:pt x="279" y="91"/>
                    <a:pt x="275" y="89"/>
                  </a:cubicBezTo>
                  <a:cubicBezTo>
                    <a:pt x="273" y="87"/>
                    <a:pt x="271" y="86"/>
                    <a:pt x="268" y="85"/>
                  </a:cubicBezTo>
                  <a:cubicBezTo>
                    <a:pt x="264" y="82"/>
                    <a:pt x="259" y="80"/>
                    <a:pt x="255" y="77"/>
                  </a:cubicBezTo>
                  <a:cubicBezTo>
                    <a:pt x="253" y="76"/>
                    <a:pt x="251" y="75"/>
                    <a:pt x="249" y="74"/>
                  </a:cubicBezTo>
                  <a:cubicBezTo>
                    <a:pt x="237" y="67"/>
                    <a:pt x="224" y="61"/>
                    <a:pt x="211" y="55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147" y="25"/>
                    <a:pt x="77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2" y="74"/>
                    <a:pt x="140" y="94"/>
                    <a:pt x="201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33" name="Freeform 136">
              <a:extLst>
                <a:ext uri="{FF2B5EF4-FFF2-40B4-BE49-F238E27FC236}">
                  <a16:creationId xmlns:a16="http://schemas.microsoft.com/office/drawing/2014/main" id="{7E7662BD-44C9-46C3-A7EB-FDDBD771EC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3" y="2265"/>
              <a:ext cx="1465" cy="1421"/>
            </a:xfrm>
            <a:custGeom>
              <a:avLst/>
              <a:gdLst>
                <a:gd name="T0" fmla="*/ 493 w 619"/>
                <a:gd name="T1" fmla="*/ 202 h 600"/>
                <a:gd name="T2" fmla="*/ 488 w 619"/>
                <a:gd name="T3" fmla="*/ 210 h 600"/>
                <a:gd name="T4" fmla="*/ 484 w 619"/>
                <a:gd name="T5" fmla="*/ 219 h 600"/>
                <a:gd name="T6" fmla="*/ 479 w 619"/>
                <a:gd name="T7" fmla="*/ 227 h 600"/>
                <a:gd name="T8" fmla="*/ 474 w 619"/>
                <a:gd name="T9" fmla="*/ 235 h 600"/>
                <a:gd name="T10" fmla="*/ 469 w 619"/>
                <a:gd name="T11" fmla="*/ 244 h 600"/>
                <a:gd name="T12" fmla="*/ 464 w 619"/>
                <a:gd name="T13" fmla="*/ 251 h 600"/>
                <a:gd name="T14" fmla="*/ 458 w 619"/>
                <a:gd name="T15" fmla="*/ 260 h 600"/>
                <a:gd name="T16" fmla="*/ 453 w 619"/>
                <a:gd name="T17" fmla="*/ 267 h 600"/>
                <a:gd name="T18" fmla="*/ 447 w 619"/>
                <a:gd name="T19" fmla="*/ 276 h 600"/>
                <a:gd name="T20" fmla="*/ 443 w 619"/>
                <a:gd name="T21" fmla="*/ 282 h 600"/>
                <a:gd name="T22" fmla="*/ 58 w 619"/>
                <a:gd name="T23" fmla="*/ 506 h 600"/>
                <a:gd name="T24" fmla="*/ 56 w 619"/>
                <a:gd name="T25" fmla="*/ 479 h 600"/>
                <a:gd name="T26" fmla="*/ 0 w 619"/>
                <a:gd name="T27" fmla="*/ 543 h 600"/>
                <a:gd name="T28" fmla="*/ 65 w 619"/>
                <a:gd name="T29" fmla="*/ 600 h 600"/>
                <a:gd name="T30" fmla="*/ 63 w 619"/>
                <a:gd name="T31" fmla="*/ 574 h 600"/>
                <a:gd name="T32" fmla="*/ 479 w 619"/>
                <a:gd name="T33" fmla="*/ 347 h 600"/>
                <a:gd name="T34" fmla="*/ 479 w 619"/>
                <a:gd name="T35" fmla="*/ 347 h 600"/>
                <a:gd name="T36" fmla="*/ 479 w 619"/>
                <a:gd name="T37" fmla="*/ 346 h 600"/>
                <a:gd name="T38" fmla="*/ 492 w 619"/>
                <a:gd name="T39" fmla="*/ 330 h 600"/>
                <a:gd name="T40" fmla="*/ 496 w 619"/>
                <a:gd name="T41" fmla="*/ 325 h 600"/>
                <a:gd name="T42" fmla="*/ 505 w 619"/>
                <a:gd name="T43" fmla="*/ 312 h 600"/>
                <a:gd name="T44" fmla="*/ 509 w 619"/>
                <a:gd name="T45" fmla="*/ 306 h 600"/>
                <a:gd name="T46" fmla="*/ 517 w 619"/>
                <a:gd name="T47" fmla="*/ 294 h 600"/>
                <a:gd name="T48" fmla="*/ 522 w 619"/>
                <a:gd name="T49" fmla="*/ 288 h 600"/>
                <a:gd name="T50" fmla="*/ 529 w 619"/>
                <a:gd name="T51" fmla="*/ 275 h 600"/>
                <a:gd name="T52" fmla="*/ 533 w 619"/>
                <a:gd name="T53" fmla="*/ 269 h 600"/>
                <a:gd name="T54" fmla="*/ 541 w 619"/>
                <a:gd name="T55" fmla="*/ 255 h 600"/>
                <a:gd name="T56" fmla="*/ 544 w 619"/>
                <a:gd name="T57" fmla="*/ 250 h 600"/>
                <a:gd name="T58" fmla="*/ 563 w 619"/>
                <a:gd name="T59" fmla="*/ 212 h 600"/>
                <a:gd name="T60" fmla="*/ 563 w 619"/>
                <a:gd name="T61" fmla="*/ 212 h 600"/>
                <a:gd name="T62" fmla="*/ 619 w 619"/>
                <a:gd name="T63" fmla="*/ 4 h 600"/>
                <a:gd name="T64" fmla="*/ 618 w 619"/>
                <a:gd name="T65" fmla="*/ 4 h 600"/>
                <a:gd name="T66" fmla="*/ 582 w 619"/>
                <a:gd name="T67" fmla="*/ 25 h 600"/>
                <a:gd name="T68" fmla="*/ 582 w 619"/>
                <a:gd name="T69" fmla="*/ 25 h 600"/>
                <a:gd name="T70" fmla="*/ 582 w 619"/>
                <a:gd name="T71" fmla="*/ 25 h 600"/>
                <a:gd name="T72" fmla="*/ 551 w 619"/>
                <a:gd name="T73" fmla="*/ 0 h 600"/>
                <a:gd name="T74" fmla="*/ 493 w 619"/>
                <a:gd name="T75" fmla="*/ 20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9" h="600">
                  <a:moveTo>
                    <a:pt x="493" y="202"/>
                  </a:moveTo>
                  <a:cubicBezTo>
                    <a:pt x="491" y="204"/>
                    <a:pt x="490" y="207"/>
                    <a:pt x="488" y="210"/>
                  </a:cubicBezTo>
                  <a:cubicBezTo>
                    <a:pt x="487" y="213"/>
                    <a:pt x="485" y="216"/>
                    <a:pt x="484" y="219"/>
                  </a:cubicBezTo>
                  <a:cubicBezTo>
                    <a:pt x="482" y="221"/>
                    <a:pt x="480" y="224"/>
                    <a:pt x="479" y="227"/>
                  </a:cubicBezTo>
                  <a:cubicBezTo>
                    <a:pt x="477" y="230"/>
                    <a:pt x="476" y="232"/>
                    <a:pt x="474" y="235"/>
                  </a:cubicBezTo>
                  <a:cubicBezTo>
                    <a:pt x="472" y="238"/>
                    <a:pt x="470" y="241"/>
                    <a:pt x="469" y="244"/>
                  </a:cubicBezTo>
                  <a:cubicBezTo>
                    <a:pt x="467" y="246"/>
                    <a:pt x="466" y="249"/>
                    <a:pt x="464" y="251"/>
                  </a:cubicBezTo>
                  <a:cubicBezTo>
                    <a:pt x="462" y="254"/>
                    <a:pt x="460" y="257"/>
                    <a:pt x="458" y="260"/>
                  </a:cubicBezTo>
                  <a:cubicBezTo>
                    <a:pt x="457" y="262"/>
                    <a:pt x="455" y="265"/>
                    <a:pt x="453" y="267"/>
                  </a:cubicBezTo>
                  <a:cubicBezTo>
                    <a:pt x="451" y="270"/>
                    <a:pt x="449" y="273"/>
                    <a:pt x="447" y="276"/>
                  </a:cubicBezTo>
                  <a:cubicBezTo>
                    <a:pt x="446" y="278"/>
                    <a:pt x="444" y="280"/>
                    <a:pt x="443" y="282"/>
                  </a:cubicBezTo>
                  <a:cubicBezTo>
                    <a:pt x="353" y="403"/>
                    <a:pt x="215" y="487"/>
                    <a:pt x="58" y="506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65" y="600"/>
                    <a:pt x="65" y="600"/>
                    <a:pt x="65" y="600"/>
                  </a:cubicBezTo>
                  <a:cubicBezTo>
                    <a:pt x="63" y="574"/>
                    <a:pt x="63" y="574"/>
                    <a:pt x="63" y="574"/>
                  </a:cubicBezTo>
                  <a:cubicBezTo>
                    <a:pt x="230" y="555"/>
                    <a:pt x="377" y="470"/>
                    <a:pt x="479" y="347"/>
                  </a:cubicBezTo>
                  <a:cubicBezTo>
                    <a:pt x="479" y="347"/>
                    <a:pt x="479" y="347"/>
                    <a:pt x="479" y="347"/>
                  </a:cubicBezTo>
                  <a:cubicBezTo>
                    <a:pt x="479" y="346"/>
                    <a:pt x="479" y="346"/>
                    <a:pt x="479" y="346"/>
                  </a:cubicBezTo>
                  <a:cubicBezTo>
                    <a:pt x="484" y="340"/>
                    <a:pt x="488" y="335"/>
                    <a:pt x="492" y="330"/>
                  </a:cubicBezTo>
                  <a:cubicBezTo>
                    <a:pt x="493" y="328"/>
                    <a:pt x="495" y="326"/>
                    <a:pt x="496" y="325"/>
                  </a:cubicBezTo>
                  <a:cubicBezTo>
                    <a:pt x="499" y="321"/>
                    <a:pt x="502" y="316"/>
                    <a:pt x="505" y="312"/>
                  </a:cubicBezTo>
                  <a:cubicBezTo>
                    <a:pt x="506" y="310"/>
                    <a:pt x="508" y="308"/>
                    <a:pt x="509" y="306"/>
                  </a:cubicBezTo>
                  <a:cubicBezTo>
                    <a:pt x="512" y="302"/>
                    <a:pt x="515" y="298"/>
                    <a:pt x="517" y="294"/>
                  </a:cubicBezTo>
                  <a:cubicBezTo>
                    <a:pt x="519" y="292"/>
                    <a:pt x="520" y="290"/>
                    <a:pt x="522" y="288"/>
                  </a:cubicBezTo>
                  <a:cubicBezTo>
                    <a:pt x="524" y="283"/>
                    <a:pt x="527" y="279"/>
                    <a:pt x="529" y="275"/>
                  </a:cubicBezTo>
                  <a:cubicBezTo>
                    <a:pt x="531" y="273"/>
                    <a:pt x="532" y="271"/>
                    <a:pt x="533" y="269"/>
                  </a:cubicBezTo>
                  <a:cubicBezTo>
                    <a:pt x="536" y="264"/>
                    <a:pt x="539" y="260"/>
                    <a:pt x="541" y="255"/>
                  </a:cubicBezTo>
                  <a:cubicBezTo>
                    <a:pt x="542" y="253"/>
                    <a:pt x="543" y="251"/>
                    <a:pt x="544" y="250"/>
                  </a:cubicBezTo>
                  <a:cubicBezTo>
                    <a:pt x="551" y="237"/>
                    <a:pt x="557" y="225"/>
                    <a:pt x="563" y="212"/>
                  </a:cubicBezTo>
                  <a:cubicBezTo>
                    <a:pt x="563" y="212"/>
                    <a:pt x="563" y="212"/>
                    <a:pt x="563" y="212"/>
                  </a:cubicBezTo>
                  <a:cubicBezTo>
                    <a:pt x="593" y="148"/>
                    <a:pt x="612" y="78"/>
                    <a:pt x="619" y="4"/>
                  </a:cubicBezTo>
                  <a:cubicBezTo>
                    <a:pt x="618" y="4"/>
                    <a:pt x="618" y="4"/>
                    <a:pt x="618" y="4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82" y="25"/>
                    <a:pt x="582" y="25"/>
                    <a:pt x="582" y="25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44" y="72"/>
                    <a:pt x="524" y="140"/>
                    <a:pt x="493" y="2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id="{51838AAE-7D34-48C6-8A6C-7C9229B24C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35" name="Rectangle 138">
              <a:extLst>
                <a:ext uri="{FF2B5EF4-FFF2-40B4-BE49-F238E27FC236}">
                  <a16:creationId xmlns:a16="http://schemas.microsoft.com/office/drawing/2014/main" id="{F5233F26-E9EC-4675-A035-F4B9EA1009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665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36" name="Rectangle 140">
              <a:extLst>
                <a:ext uri="{FF2B5EF4-FFF2-40B4-BE49-F238E27FC236}">
                  <a16:creationId xmlns:a16="http://schemas.microsoft.com/office/drawing/2014/main" id="{15028B0E-C059-47D0-953E-A78EC34708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37" name="Rectangle 141">
              <a:extLst>
                <a:ext uri="{FF2B5EF4-FFF2-40B4-BE49-F238E27FC236}">
                  <a16:creationId xmlns:a16="http://schemas.microsoft.com/office/drawing/2014/main" id="{68BFA8D5-B53C-4EF1-88DD-45655A65E0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38" name="Rectangle 143">
              <a:extLst>
                <a:ext uri="{FF2B5EF4-FFF2-40B4-BE49-F238E27FC236}">
                  <a16:creationId xmlns:a16="http://schemas.microsoft.com/office/drawing/2014/main" id="{B76B3380-4981-4DA0-A3CE-FE7E40069E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51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39" name="Rectangle 144">
              <a:extLst>
                <a:ext uri="{FF2B5EF4-FFF2-40B4-BE49-F238E27FC236}">
                  <a16:creationId xmlns:a16="http://schemas.microsoft.com/office/drawing/2014/main" id="{4CE051B2-F6F6-4FC0-A1CF-460F088916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665"/>
              <a:ext cx="89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40" name="Rectangle 146">
              <a:extLst>
                <a:ext uri="{FF2B5EF4-FFF2-40B4-BE49-F238E27FC236}">
                  <a16:creationId xmlns:a16="http://schemas.microsoft.com/office/drawing/2014/main" id="{FF9A5D1F-F748-4C73-9EF7-AA4C86BFAB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336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010101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41" name="Rectangle 147">
              <a:extLst>
                <a:ext uri="{FF2B5EF4-FFF2-40B4-BE49-F238E27FC236}">
                  <a16:creationId xmlns:a16="http://schemas.microsoft.com/office/drawing/2014/main" id="{7F6C26AC-D9CF-48E4-9B06-AD707B1447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75" y="3517"/>
              <a:ext cx="8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Hva handler dette</a:t>
              </a:r>
            </a:p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010101"/>
                  </a:solidFill>
                  <a:latin typeface="Arial" panose="020B0604020202020204" pitchFamily="34" charset="0"/>
                </a:rPr>
                <a:t>prosseshjulet om.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prosses6" hidden="1">
            <a:extLst>
              <a:ext uri="{FF2B5EF4-FFF2-40B4-BE49-F238E27FC236}">
                <a16:creationId xmlns:a16="http://schemas.microsoft.com/office/drawing/2014/main" id="{D86429F4-5F2D-41CB-9B67-7A8293A7C64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30040" y="729298"/>
            <a:ext cx="2397920" cy="2399030"/>
            <a:chOff x="865" y="145"/>
            <a:chExt cx="4028" cy="4028"/>
          </a:xfrm>
        </p:grpSpPr>
        <p:sp>
          <p:nvSpPr>
            <p:cNvPr id="43" name="Freeform 152">
              <a:extLst>
                <a:ext uri="{FF2B5EF4-FFF2-40B4-BE49-F238E27FC236}">
                  <a16:creationId xmlns:a16="http://schemas.microsoft.com/office/drawing/2014/main" id="{58AA5F5D-20BB-4F36-A639-4F4FDC1E8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" y="145"/>
              <a:ext cx="2218" cy="1649"/>
            </a:xfrm>
            <a:custGeom>
              <a:avLst/>
              <a:gdLst>
                <a:gd name="T0" fmla="*/ 280 w 937"/>
                <a:gd name="T1" fmla="*/ 450 h 697"/>
                <a:gd name="T2" fmla="*/ 417 w 937"/>
                <a:gd name="T3" fmla="*/ 697 h 697"/>
                <a:gd name="T4" fmla="*/ 480 w 937"/>
                <a:gd name="T5" fmla="*/ 610 h 697"/>
                <a:gd name="T6" fmla="*/ 721 w 937"/>
                <a:gd name="T7" fmla="*/ 510 h 697"/>
                <a:gd name="T8" fmla="*/ 737 w 937"/>
                <a:gd name="T9" fmla="*/ 511 h 697"/>
                <a:gd name="T10" fmla="*/ 937 w 937"/>
                <a:gd name="T11" fmla="*/ 296 h 697"/>
                <a:gd name="T12" fmla="*/ 937 w 937"/>
                <a:gd name="T13" fmla="*/ 295 h 697"/>
                <a:gd name="T14" fmla="*/ 899 w 937"/>
                <a:gd name="T15" fmla="*/ 19 h 697"/>
                <a:gd name="T16" fmla="*/ 721 w 937"/>
                <a:gd name="T17" fmla="*/ 0 h 697"/>
                <a:gd name="T18" fmla="*/ 119 w 937"/>
                <a:gd name="T19" fmla="*/ 249 h 697"/>
                <a:gd name="T20" fmla="*/ 0 w 937"/>
                <a:gd name="T21" fmla="*/ 397 h 697"/>
                <a:gd name="T22" fmla="*/ 279 w 937"/>
                <a:gd name="T23" fmla="*/ 448 h 697"/>
                <a:gd name="T24" fmla="*/ 280 w 937"/>
                <a:gd name="T25" fmla="*/ 45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697">
                  <a:moveTo>
                    <a:pt x="280" y="450"/>
                  </a:moveTo>
                  <a:cubicBezTo>
                    <a:pt x="417" y="697"/>
                    <a:pt x="417" y="697"/>
                    <a:pt x="417" y="697"/>
                  </a:cubicBezTo>
                  <a:cubicBezTo>
                    <a:pt x="433" y="665"/>
                    <a:pt x="454" y="636"/>
                    <a:pt x="480" y="610"/>
                  </a:cubicBezTo>
                  <a:cubicBezTo>
                    <a:pt x="544" y="546"/>
                    <a:pt x="630" y="510"/>
                    <a:pt x="721" y="510"/>
                  </a:cubicBezTo>
                  <a:cubicBezTo>
                    <a:pt x="726" y="510"/>
                    <a:pt x="732" y="510"/>
                    <a:pt x="737" y="511"/>
                  </a:cubicBezTo>
                  <a:cubicBezTo>
                    <a:pt x="937" y="296"/>
                    <a:pt x="937" y="296"/>
                    <a:pt x="937" y="296"/>
                  </a:cubicBezTo>
                  <a:cubicBezTo>
                    <a:pt x="937" y="295"/>
                    <a:pt x="937" y="295"/>
                    <a:pt x="937" y="295"/>
                  </a:cubicBezTo>
                  <a:cubicBezTo>
                    <a:pt x="899" y="19"/>
                    <a:pt x="899" y="19"/>
                    <a:pt x="899" y="19"/>
                  </a:cubicBezTo>
                  <a:cubicBezTo>
                    <a:pt x="841" y="6"/>
                    <a:pt x="781" y="0"/>
                    <a:pt x="721" y="0"/>
                  </a:cubicBezTo>
                  <a:cubicBezTo>
                    <a:pt x="493" y="0"/>
                    <a:pt x="280" y="88"/>
                    <a:pt x="119" y="249"/>
                  </a:cubicBezTo>
                  <a:cubicBezTo>
                    <a:pt x="74" y="295"/>
                    <a:pt x="34" y="344"/>
                    <a:pt x="0" y="397"/>
                  </a:cubicBezTo>
                  <a:cubicBezTo>
                    <a:pt x="279" y="448"/>
                    <a:pt x="279" y="448"/>
                    <a:pt x="279" y="448"/>
                  </a:cubicBezTo>
                  <a:lnTo>
                    <a:pt x="28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44" name="Freeform 153">
              <a:extLst>
                <a:ext uri="{FF2B5EF4-FFF2-40B4-BE49-F238E27FC236}">
                  <a16:creationId xmlns:a16="http://schemas.microsoft.com/office/drawing/2014/main" id="{02235D20-7260-4CAD-A598-5B28043DA2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" y="1146"/>
              <a:ext cx="1446" cy="2307"/>
            </a:xfrm>
            <a:custGeom>
              <a:avLst/>
              <a:gdLst>
                <a:gd name="T0" fmla="*/ 334 w 611"/>
                <a:gd name="T1" fmla="*/ 725 h 975"/>
                <a:gd name="T2" fmla="*/ 611 w 611"/>
                <a:gd name="T3" fmla="*/ 670 h 975"/>
                <a:gd name="T4" fmla="*/ 610 w 611"/>
                <a:gd name="T5" fmla="*/ 669 h 975"/>
                <a:gd name="T6" fmla="*/ 510 w 611"/>
                <a:gd name="T7" fmla="*/ 428 h 975"/>
                <a:gd name="T8" fmla="*/ 532 w 611"/>
                <a:gd name="T9" fmla="*/ 306 h 975"/>
                <a:gd name="T10" fmla="*/ 391 w 611"/>
                <a:gd name="T11" fmla="*/ 50 h 975"/>
                <a:gd name="T12" fmla="*/ 390 w 611"/>
                <a:gd name="T13" fmla="*/ 50 h 975"/>
                <a:gd name="T14" fmla="*/ 115 w 611"/>
                <a:gd name="T15" fmla="*/ 0 h 975"/>
                <a:gd name="T16" fmla="*/ 0 w 611"/>
                <a:gd name="T17" fmla="*/ 428 h 975"/>
                <a:gd name="T18" fmla="*/ 198 w 611"/>
                <a:gd name="T19" fmla="*/ 975 h 975"/>
                <a:gd name="T20" fmla="*/ 331 w 611"/>
                <a:gd name="T21" fmla="*/ 725 h 975"/>
                <a:gd name="T22" fmla="*/ 334 w 611"/>
                <a:gd name="T23" fmla="*/ 72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1" h="975">
                  <a:moveTo>
                    <a:pt x="334" y="725"/>
                  </a:moveTo>
                  <a:cubicBezTo>
                    <a:pt x="611" y="670"/>
                    <a:pt x="611" y="670"/>
                    <a:pt x="611" y="670"/>
                  </a:cubicBezTo>
                  <a:cubicBezTo>
                    <a:pt x="611" y="670"/>
                    <a:pt x="610" y="670"/>
                    <a:pt x="610" y="669"/>
                  </a:cubicBezTo>
                  <a:cubicBezTo>
                    <a:pt x="545" y="605"/>
                    <a:pt x="510" y="519"/>
                    <a:pt x="510" y="428"/>
                  </a:cubicBezTo>
                  <a:cubicBezTo>
                    <a:pt x="510" y="386"/>
                    <a:pt x="518" y="345"/>
                    <a:pt x="532" y="306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90" y="50"/>
                    <a:pt x="390" y="50"/>
                    <a:pt x="390" y="5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40" y="129"/>
                    <a:pt x="0" y="275"/>
                    <a:pt x="0" y="428"/>
                  </a:cubicBezTo>
                  <a:cubicBezTo>
                    <a:pt x="0" y="630"/>
                    <a:pt x="70" y="822"/>
                    <a:pt x="198" y="975"/>
                  </a:cubicBezTo>
                  <a:cubicBezTo>
                    <a:pt x="331" y="725"/>
                    <a:pt x="331" y="725"/>
                    <a:pt x="331" y="725"/>
                  </a:cubicBezTo>
                  <a:lnTo>
                    <a:pt x="334" y="7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45" name="Freeform 154">
              <a:extLst>
                <a:ext uri="{FF2B5EF4-FFF2-40B4-BE49-F238E27FC236}">
                  <a16:creationId xmlns:a16="http://schemas.microsoft.com/office/drawing/2014/main" id="{AE1D2933-27C6-408D-95E4-C396F5824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2" y="204"/>
              <a:ext cx="1882" cy="2040"/>
            </a:xfrm>
            <a:custGeom>
              <a:avLst/>
              <a:gdLst>
                <a:gd name="T0" fmla="*/ 193 w 795"/>
                <a:gd name="T1" fmla="*/ 282 h 862"/>
                <a:gd name="T2" fmla="*/ 0 w 795"/>
                <a:gd name="T3" fmla="*/ 489 h 862"/>
                <a:gd name="T4" fmla="*/ 189 w 795"/>
                <a:gd name="T5" fmla="*/ 585 h 862"/>
                <a:gd name="T6" fmla="*/ 277 w 795"/>
                <a:gd name="T7" fmla="*/ 738 h 862"/>
                <a:gd name="T8" fmla="*/ 542 w 795"/>
                <a:gd name="T9" fmla="*/ 862 h 862"/>
                <a:gd name="T10" fmla="*/ 543 w 795"/>
                <a:gd name="T11" fmla="*/ 862 h 862"/>
                <a:gd name="T12" fmla="*/ 795 w 795"/>
                <a:gd name="T13" fmla="*/ 740 h 862"/>
                <a:gd name="T14" fmla="*/ 550 w 795"/>
                <a:gd name="T15" fmla="*/ 224 h 862"/>
                <a:gd name="T16" fmla="*/ 155 w 795"/>
                <a:gd name="T17" fmla="*/ 0 h 862"/>
                <a:gd name="T18" fmla="*/ 194 w 795"/>
                <a:gd name="T19" fmla="*/ 281 h 862"/>
                <a:gd name="T20" fmla="*/ 193 w 795"/>
                <a:gd name="T21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" h="862">
                  <a:moveTo>
                    <a:pt x="193" y="282"/>
                  </a:moveTo>
                  <a:cubicBezTo>
                    <a:pt x="0" y="489"/>
                    <a:pt x="0" y="489"/>
                    <a:pt x="0" y="489"/>
                  </a:cubicBezTo>
                  <a:cubicBezTo>
                    <a:pt x="71" y="500"/>
                    <a:pt x="137" y="533"/>
                    <a:pt x="189" y="585"/>
                  </a:cubicBezTo>
                  <a:cubicBezTo>
                    <a:pt x="232" y="628"/>
                    <a:pt x="262" y="680"/>
                    <a:pt x="277" y="738"/>
                  </a:cubicBezTo>
                  <a:cubicBezTo>
                    <a:pt x="542" y="862"/>
                    <a:pt x="542" y="862"/>
                    <a:pt x="542" y="862"/>
                  </a:cubicBezTo>
                  <a:cubicBezTo>
                    <a:pt x="543" y="862"/>
                    <a:pt x="543" y="862"/>
                    <a:pt x="543" y="862"/>
                  </a:cubicBezTo>
                  <a:cubicBezTo>
                    <a:pt x="795" y="740"/>
                    <a:pt x="795" y="740"/>
                    <a:pt x="795" y="740"/>
                  </a:cubicBezTo>
                  <a:cubicBezTo>
                    <a:pt x="776" y="545"/>
                    <a:pt x="690" y="365"/>
                    <a:pt x="550" y="224"/>
                  </a:cubicBezTo>
                  <a:cubicBezTo>
                    <a:pt x="439" y="114"/>
                    <a:pt x="303" y="37"/>
                    <a:pt x="155" y="0"/>
                  </a:cubicBezTo>
                  <a:cubicBezTo>
                    <a:pt x="194" y="281"/>
                    <a:pt x="194" y="281"/>
                    <a:pt x="194" y="281"/>
                  </a:cubicBezTo>
                  <a:lnTo>
                    <a:pt x="193" y="2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46" name="Freeform 155">
              <a:extLst>
                <a:ext uri="{FF2B5EF4-FFF2-40B4-BE49-F238E27FC236}">
                  <a16:creationId xmlns:a16="http://schemas.microsoft.com/office/drawing/2014/main" id="{A3621E75-C718-4B43-B70D-BE701033F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9" y="2029"/>
              <a:ext cx="1664" cy="1976"/>
            </a:xfrm>
            <a:custGeom>
              <a:avLst/>
              <a:gdLst>
                <a:gd name="T0" fmla="*/ 701 w 703"/>
                <a:gd name="T1" fmla="*/ 0 h 835"/>
                <a:gd name="T2" fmla="*/ 446 w 703"/>
                <a:gd name="T3" fmla="*/ 122 h 835"/>
                <a:gd name="T4" fmla="*/ 444 w 703"/>
                <a:gd name="T5" fmla="*/ 121 h 835"/>
                <a:gd name="T6" fmla="*/ 189 w 703"/>
                <a:gd name="T7" fmla="*/ 1 h 835"/>
                <a:gd name="T8" fmla="*/ 193 w 703"/>
                <a:gd name="T9" fmla="*/ 55 h 835"/>
                <a:gd name="T10" fmla="*/ 93 w 703"/>
                <a:gd name="T11" fmla="*/ 296 h 835"/>
                <a:gd name="T12" fmla="*/ 37 w 703"/>
                <a:gd name="T13" fmla="*/ 341 h 835"/>
                <a:gd name="T14" fmla="*/ 0 w 703"/>
                <a:gd name="T15" fmla="*/ 632 h 835"/>
                <a:gd name="T16" fmla="*/ 1 w 703"/>
                <a:gd name="T17" fmla="*/ 632 h 835"/>
                <a:gd name="T18" fmla="*/ 194 w 703"/>
                <a:gd name="T19" fmla="*/ 835 h 835"/>
                <a:gd name="T20" fmla="*/ 454 w 703"/>
                <a:gd name="T21" fmla="*/ 657 h 835"/>
                <a:gd name="T22" fmla="*/ 703 w 703"/>
                <a:gd name="T23" fmla="*/ 55 h 835"/>
                <a:gd name="T24" fmla="*/ 701 w 703"/>
                <a:gd name="T2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835">
                  <a:moveTo>
                    <a:pt x="701" y="0"/>
                  </a:moveTo>
                  <a:cubicBezTo>
                    <a:pt x="446" y="122"/>
                    <a:pt x="446" y="122"/>
                    <a:pt x="446" y="122"/>
                  </a:cubicBezTo>
                  <a:cubicBezTo>
                    <a:pt x="444" y="121"/>
                    <a:pt x="444" y="121"/>
                    <a:pt x="444" y="12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9"/>
                    <a:pt x="193" y="37"/>
                    <a:pt x="193" y="55"/>
                  </a:cubicBezTo>
                  <a:cubicBezTo>
                    <a:pt x="193" y="146"/>
                    <a:pt x="157" y="232"/>
                    <a:pt x="93" y="296"/>
                  </a:cubicBezTo>
                  <a:cubicBezTo>
                    <a:pt x="76" y="313"/>
                    <a:pt x="57" y="328"/>
                    <a:pt x="37" y="341"/>
                  </a:cubicBezTo>
                  <a:cubicBezTo>
                    <a:pt x="0" y="632"/>
                    <a:pt x="0" y="632"/>
                    <a:pt x="0" y="632"/>
                  </a:cubicBezTo>
                  <a:cubicBezTo>
                    <a:pt x="1" y="632"/>
                    <a:pt x="1" y="632"/>
                    <a:pt x="1" y="632"/>
                  </a:cubicBezTo>
                  <a:cubicBezTo>
                    <a:pt x="194" y="835"/>
                    <a:pt x="194" y="835"/>
                    <a:pt x="194" y="835"/>
                  </a:cubicBezTo>
                  <a:cubicBezTo>
                    <a:pt x="290" y="793"/>
                    <a:pt x="378" y="733"/>
                    <a:pt x="454" y="657"/>
                  </a:cubicBezTo>
                  <a:cubicBezTo>
                    <a:pt x="615" y="496"/>
                    <a:pt x="703" y="283"/>
                    <a:pt x="703" y="55"/>
                  </a:cubicBezTo>
                  <a:cubicBezTo>
                    <a:pt x="703" y="37"/>
                    <a:pt x="702" y="18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47" name="Freeform 156">
              <a:extLst>
                <a:ext uri="{FF2B5EF4-FFF2-40B4-BE49-F238E27FC236}">
                  <a16:creationId xmlns:a16="http://schemas.microsoft.com/office/drawing/2014/main" id="{AB0E6350-6531-4061-958A-0D32B32DF4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" y="2788"/>
              <a:ext cx="2241" cy="1385"/>
            </a:xfrm>
            <a:custGeom>
              <a:avLst/>
              <a:gdLst>
                <a:gd name="T0" fmla="*/ 752 w 947"/>
                <a:gd name="T1" fmla="*/ 318 h 585"/>
                <a:gd name="T2" fmla="*/ 787 w 947"/>
                <a:gd name="T3" fmla="*/ 38 h 585"/>
                <a:gd name="T4" fmla="*/ 633 w 947"/>
                <a:gd name="T5" fmla="*/ 75 h 585"/>
                <a:gd name="T6" fmla="*/ 420 w 947"/>
                <a:gd name="T7" fmla="*/ 0 h 585"/>
                <a:gd name="T8" fmla="*/ 132 w 947"/>
                <a:gd name="T9" fmla="*/ 56 h 585"/>
                <a:gd name="T10" fmla="*/ 132 w 947"/>
                <a:gd name="T11" fmla="*/ 57 h 585"/>
                <a:gd name="T12" fmla="*/ 0 w 947"/>
                <a:gd name="T13" fmla="*/ 304 h 585"/>
                <a:gd name="T14" fmla="*/ 31 w 947"/>
                <a:gd name="T15" fmla="*/ 336 h 585"/>
                <a:gd name="T16" fmla="*/ 633 w 947"/>
                <a:gd name="T17" fmla="*/ 585 h 585"/>
                <a:gd name="T18" fmla="*/ 947 w 947"/>
                <a:gd name="T19" fmla="*/ 526 h 585"/>
                <a:gd name="T20" fmla="*/ 751 w 947"/>
                <a:gd name="T21" fmla="*/ 321 h 585"/>
                <a:gd name="T22" fmla="*/ 752 w 947"/>
                <a:gd name="T23" fmla="*/ 31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585">
                  <a:moveTo>
                    <a:pt x="752" y="318"/>
                  </a:moveTo>
                  <a:cubicBezTo>
                    <a:pt x="787" y="38"/>
                    <a:pt x="787" y="38"/>
                    <a:pt x="787" y="38"/>
                  </a:cubicBezTo>
                  <a:cubicBezTo>
                    <a:pt x="740" y="62"/>
                    <a:pt x="688" y="75"/>
                    <a:pt x="633" y="75"/>
                  </a:cubicBezTo>
                  <a:cubicBezTo>
                    <a:pt x="554" y="75"/>
                    <a:pt x="480" y="49"/>
                    <a:pt x="420" y="0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0" y="315"/>
                    <a:pt x="20" y="325"/>
                    <a:pt x="31" y="336"/>
                  </a:cubicBezTo>
                  <a:cubicBezTo>
                    <a:pt x="192" y="497"/>
                    <a:pt x="405" y="585"/>
                    <a:pt x="633" y="585"/>
                  </a:cubicBezTo>
                  <a:cubicBezTo>
                    <a:pt x="742" y="585"/>
                    <a:pt x="848" y="565"/>
                    <a:pt x="947" y="526"/>
                  </a:cubicBezTo>
                  <a:cubicBezTo>
                    <a:pt x="751" y="321"/>
                    <a:pt x="751" y="321"/>
                    <a:pt x="751" y="321"/>
                  </a:cubicBezTo>
                  <a:lnTo>
                    <a:pt x="75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48" name="Rectangle 157">
              <a:extLst>
                <a:ext uri="{FF2B5EF4-FFF2-40B4-BE49-F238E27FC236}">
                  <a16:creationId xmlns:a16="http://schemas.microsoft.com/office/drawing/2014/main" id="{3DD18812-5BB5-40E0-831D-87A6AD925E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68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1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49" name="Rectangle 158">
              <a:extLst>
                <a:ext uri="{FF2B5EF4-FFF2-40B4-BE49-F238E27FC236}">
                  <a16:creationId xmlns:a16="http://schemas.microsoft.com/office/drawing/2014/main" id="{0FCE0184-AF6B-49A4-9C31-B66DF43205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835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159">
              <a:extLst>
                <a:ext uri="{FF2B5EF4-FFF2-40B4-BE49-F238E27FC236}">
                  <a16:creationId xmlns:a16="http://schemas.microsoft.com/office/drawing/2014/main" id="{049CB32B-14EA-46AB-A249-FF6F8B234D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1260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2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1" name="Rectangle 160">
              <a:extLst>
                <a:ext uri="{FF2B5EF4-FFF2-40B4-BE49-F238E27FC236}">
                  <a16:creationId xmlns:a16="http://schemas.microsoft.com/office/drawing/2014/main" id="{D7C93517-7C66-4C6F-8D78-B9AEA87992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141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2" name="Rectangle 161">
              <a:extLst>
                <a:ext uri="{FF2B5EF4-FFF2-40B4-BE49-F238E27FC236}">
                  <a16:creationId xmlns:a16="http://schemas.microsoft.com/office/drawing/2014/main" id="{E905A31A-A0DA-4BAD-87D0-B314FC91EF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2871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3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3" name="Rectangle 162">
              <a:extLst>
                <a:ext uri="{FF2B5EF4-FFF2-40B4-BE49-F238E27FC236}">
                  <a16:creationId xmlns:a16="http://schemas.microsoft.com/office/drawing/2014/main" id="{91DA8448-23D1-4D8E-B315-B17A283B8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91" y="3022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4" name="Rectangle 163">
              <a:extLst>
                <a:ext uri="{FF2B5EF4-FFF2-40B4-BE49-F238E27FC236}">
                  <a16:creationId xmlns:a16="http://schemas.microsoft.com/office/drawing/2014/main" id="{70C0C361-210C-4B2B-92DC-D938DB269A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3286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4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164">
              <a:extLst>
                <a:ext uri="{FF2B5EF4-FFF2-40B4-BE49-F238E27FC236}">
                  <a16:creationId xmlns:a16="http://schemas.microsoft.com/office/drawing/2014/main" id="{2B961C0D-7159-4288-884E-884E0EB081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10" y="3438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165">
              <a:extLst>
                <a:ext uri="{FF2B5EF4-FFF2-40B4-BE49-F238E27FC236}">
                  <a16:creationId xmlns:a16="http://schemas.microsoft.com/office/drawing/2014/main" id="{CEFD89DD-0A03-4967-84A5-853079BF5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" y="2064"/>
              <a:ext cx="9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ARGUMENT 5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  <p:sp>
          <p:nvSpPr>
            <p:cNvPr id="57" name="Rectangle 166">
              <a:extLst>
                <a:ext uri="{FF2B5EF4-FFF2-40B4-BE49-F238E27FC236}">
                  <a16:creationId xmlns:a16="http://schemas.microsoft.com/office/drawing/2014/main" id="{971D97B0-37FA-47FC-93E5-80D281291D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" y="2216"/>
              <a:ext cx="59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525" dirty="0">
                  <a:solidFill>
                    <a:srgbClr val="FFFFFF"/>
                  </a:solidFill>
                  <a:latin typeface="Arial" panose="020B0604020202020204" pitchFamily="34" charset="0"/>
                </a:rPr>
                <a:t>1 123 456</a:t>
              </a:r>
              <a:endParaRPr lang="en-US" altLang="en-US" sz="67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hus" hidden="1">
            <a:extLst>
              <a:ext uri="{FF2B5EF4-FFF2-40B4-BE49-F238E27FC236}">
                <a16:creationId xmlns:a16="http://schemas.microsoft.com/office/drawing/2014/main" id="{5F95BC7D-3F40-47BC-A19F-875229AC19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96803" y="1458893"/>
            <a:ext cx="864395" cy="939839"/>
            <a:chOff x="2154" y="1370"/>
            <a:chExt cx="1452" cy="1578"/>
          </a:xfrm>
        </p:grpSpPr>
        <p:sp>
          <p:nvSpPr>
            <p:cNvPr id="59" name="Freeform 189">
              <a:extLst>
                <a:ext uri="{FF2B5EF4-FFF2-40B4-BE49-F238E27FC236}">
                  <a16:creationId xmlns:a16="http://schemas.microsoft.com/office/drawing/2014/main" id="{C9BEA07F-6F88-44A1-AED4-8BE22E1C25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54" y="1742"/>
              <a:ext cx="954" cy="1151"/>
            </a:xfrm>
            <a:custGeom>
              <a:avLst/>
              <a:gdLst>
                <a:gd name="T0" fmla="*/ 286 w 402"/>
                <a:gd name="T1" fmla="*/ 47 h 485"/>
                <a:gd name="T2" fmla="*/ 354 w 402"/>
                <a:gd name="T3" fmla="*/ 54 h 485"/>
                <a:gd name="T4" fmla="*/ 348 w 402"/>
                <a:gd name="T5" fmla="*/ 136 h 485"/>
                <a:gd name="T6" fmla="*/ 280 w 402"/>
                <a:gd name="T7" fmla="*/ 130 h 485"/>
                <a:gd name="T8" fmla="*/ 280 w 402"/>
                <a:gd name="T9" fmla="*/ 187 h 485"/>
                <a:gd name="T10" fmla="*/ 348 w 402"/>
                <a:gd name="T11" fmla="*/ 181 h 485"/>
                <a:gd name="T12" fmla="*/ 354 w 402"/>
                <a:gd name="T13" fmla="*/ 263 h 485"/>
                <a:gd name="T14" fmla="*/ 286 w 402"/>
                <a:gd name="T15" fmla="*/ 270 h 485"/>
                <a:gd name="T16" fmla="*/ 280 w 402"/>
                <a:gd name="T17" fmla="*/ 187 h 485"/>
                <a:gd name="T18" fmla="*/ 286 w 402"/>
                <a:gd name="T19" fmla="*/ 318 h 485"/>
                <a:gd name="T20" fmla="*/ 354 w 402"/>
                <a:gd name="T21" fmla="*/ 325 h 485"/>
                <a:gd name="T22" fmla="*/ 348 w 402"/>
                <a:gd name="T23" fmla="*/ 407 h 485"/>
                <a:gd name="T24" fmla="*/ 280 w 402"/>
                <a:gd name="T25" fmla="*/ 401 h 485"/>
                <a:gd name="T26" fmla="*/ 163 w 402"/>
                <a:gd name="T27" fmla="*/ 54 h 485"/>
                <a:gd name="T28" fmla="*/ 232 w 402"/>
                <a:gd name="T29" fmla="*/ 47 h 485"/>
                <a:gd name="T30" fmla="*/ 238 w 402"/>
                <a:gd name="T31" fmla="*/ 130 h 485"/>
                <a:gd name="T32" fmla="*/ 170 w 402"/>
                <a:gd name="T33" fmla="*/ 136 h 485"/>
                <a:gd name="T34" fmla="*/ 163 w 402"/>
                <a:gd name="T35" fmla="*/ 54 h 485"/>
                <a:gd name="T36" fmla="*/ 170 w 402"/>
                <a:gd name="T37" fmla="*/ 181 h 485"/>
                <a:gd name="T38" fmla="*/ 238 w 402"/>
                <a:gd name="T39" fmla="*/ 187 h 485"/>
                <a:gd name="T40" fmla="*/ 232 w 402"/>
                <a:gd name="T41" fmla="*/ 270 h 485"/>
                <a:gd name="T42" fmla="*/ 163 w 402"/>
                <a:gd name="T43" fmla="*/ 263 h 485"/>
                <a:gd name="T44" fmla="*/ 402 w 402"/>
                <a:gd name="T45" fmla="*/ 485 h 485"/>
                <a:gd name="T46" fmla="*/ 371 w 402"/>
                <a:gd name="T47" fmla="*/ 0 h 485"/>
                <a:gd name="T48" fmla="*/ 0 w 402"/>
                <a:gd name="T49" fmla="*/ 30 h 485"/>
                <a:gd name="T50" fmla="*/ 163 w 402"/>
                <a:gd name="T51" fmla="*/ 485 h 485"/>
                <a:gd name="T52" fmla="*/ 170 w 402"/>
                <a:gd name="T53" fmla="*/ 318 h 485"/>
                <a:gd name="T54" fmla="*/ 238 w 402"/>
                <a:gd name="T55" fmla="*/ 325 h 485"/>
                <a:gd name="T56" fmla="*/ 402 w 402"/>
                <a:gd name="T57" fmla="*/ 485 h 485"/>
                <a:gd name="T58" fmla="*/ 116 w 402"/>
                <a:gd name="T59" fmla="*/ 407 h 485"/>
                <a:gd name="T60" fmla="*/ 47 w 402"/>
                <a:gd name="T61" fmla="*/ 401 h 485"/>
                <a:gd name="T62" fmla="*/ 54 w 402"/>
                <a:gd name="T63" fmla="*/ 318 h 485"/>
                <a:gd name="T64" fmla="*/ 122 w 402"/>
                <a:gd name="T65" fmla="*/ 325 h 485"/>
                <a:gd name="T66" fmla="*/ 122 w 402"/>
                <a:gd name="T67" fmla="*/ 263 h 485"/>
                <a:gd name="T68" fmla="*/ 54 w 402"/>
                <a:gd name="T69" fmla="*/ 270 h 485"/>
                <a:gd name="T70" fmla="*/ 47 w 402"/>
                <a:gd name="T71" fmla="*/ 187 h 485"/>
                <a:gd name="T72" fmla="*/ 116 w 402"/>
                <a:gd name="T73" fmla="*/ 181 h 485"/>
                <a:gd name="T74" fmla="*/ 122 w 402"/>
                <a:gd name="T75" fmla="*/ 263 h 485"/>
                <a:gd name="T76" fmla="*/ 54 w 402"/>
                <a:gd name="T77" fmla="*/ 136 h 485"/>
                <a:gd name="T78" fmla="*/ 47 w 402"/>
                <a:gd name="T79" fmla="*/ 54 h 485"/>
                <a:gd name="T80" fmla="*/ 116 w 402"/>
                <a:gd name="T81" fmla="*/ 47 h 485"/>
                <a:gd name="T82" fmla="*/ 122 w 402"/>
                <a:gd name="T83" fmla="*/ 13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2" h="485">
                  <a:moveTo>
                    <a:pt x="280" y="54"/>
                  </a:moveTo>
                  <a:cubicBezTo>
                    <a:pt x="280" y="50"/>
                    <a:pt x="282" y="47"/>
                    <a:pt x="286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52" y="47"/>
                    <a:pt x="354" y="50"/>
                    <a:pt x="354" y="54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354" y="133"/>
                    <a:pt x="352" y="136"/>
                    <a:pt x="348" y="136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2" y="136"/>
                    <a:pt x="280" y="133"/>
                    <a:pt x="280" y="130"/>
                  </a:cubicBezTo>
                  <a:lnTo>
                    <a:pt x="280" y="54"/>
                  </a:lnTo>
                  <a:close/>
                  <a:moveTo>
                    <a:pt x="280" y="187"/>
                  </a:moveTo>
                  <a:cubicBezTo>
                    <a:pt x="280" y="184"/>
                    <a:pt x="282" y="181"/>
                    <a:pt x="286" y="181"/>
                  </a:cubicBezTo>
                  <a:cubicBezTo>
                    <a:pt x="348" y="181"/>
                    <a:pt x="348" y="181"/>
                    <a:pt x="348" y="181"/>
                  </a:cubicBezTo>
                  <a:cubicBezTo>
                    <a:pt x="352" y="181"/>
                    <a:pt x="354" y="184"/>
                    <a:pt x="354" y="187"/>
                  </a:cubicBezTo>
                  <a:cubicBezTo>
                    <a:pt x="354" y="263"/>
                    <a:pt x="354" y="263"/>
                    <a:pt x="354" y="263"/>
                  </a:cubicBezTo>
                  <a:cubicBezTo>
                    <a:pt x="354" y="267"/>
                    <a:pt x="352" y="270"/>
                    <a:pt x="348" y="270"/>
                  </a:cubicBezTo>
                  <a:cubicBezTo>
                    <a:pt x="286" y="270"/>
                    <a:pt x="286" y="270"/>
                    <a:pt x="286" y="270"/>
                  </a:cubicBezTo>
                  <a:cubicBezTo>
                    <a:pt x="282" y="270"/>
                    <a:pt x="280" y="267"/>
                    <a:pt x="280" y="263"/>
                  </a:cubicBezTo>
                  <a:lnTo>
                    <a:pt x="280" y="187"/>
                  </a:lnTo>
                  <a:close/>
                  <a:moveTo>
                    <a:pt x="280" y="325"/>
                  </a:moveTo>
                  <a:cubicBezTo>
                    <a:pt x="280" y="321"/>
                    <a:pt x="282" y="318"/>
                    <a:pt x="286" y="318"/>
                  </a:cubicBezTo>
                  <a:cubicBezTo>
                    <a:pt x="348" y="318"/>
                    <a:pt x="348" y="318"/>
                    <a:pt x="348" y="318"/>
                  </a:cubicBezTo>
                  <a:cubicBezTo>
                    <a:pt x="352" y="318"/>
                    <a:pt x="354" y="321"/>
                    <a:pt x="354" y="325"/>
                  </a:cubicBezTo>
                  <a:cubicBezTo>
                    <a:pt x="354" y="401"/>
                    <a:pt x="354" y="401"/>
                    <a:pt x="354" y="401"/>
                  </a:cubicBezTo>
                  <a:cubicBezTo>
                    <a:pt x="354" y="404"/>
                    <a:pt x="352" y="407"/>
                    <a:pt x="348" y="407"/>
                  </a:cubicBezTo>
                  <a:cubicBezTo>
                    <a:pt x="286" y="407"/>
                    <a:pt x="286" y="407"/>
                    <a:pt x="286" y="407"/>
                  </a:cubicBezTo>
                  <a:cubicBezTo>
                    <a:pt x="282" y="407"/>
                    <a:pt x="280" y="404"/>
                    <a:pt x="280" y="401"/>
                  </a:cubicBezTo>
                  <a:lnTo>
                    <a:pt x="280" y="325"/>
                  </a:lnTo>
                  <a:close/>
                  <a:moveTo>
                    <a:pt x="163" y="54"/>
                  </a:moveTo>
                  <a:cubicBezTo>
                    <a:pt x="163" y="50"/>
                    <a:pt x="166" y="47"/>
                    <a:pt x="170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7"/>
                    <a:pt x="238" y="50"/>
                    <a:pt x="238" y="54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38" y="133"/>
                    <a:pt x="235" y="136"/>
                    <a:pt x="232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66" y="136"/>
                    <a:pt x="163" y="133"/>
                    <a:pt x="163" y="130"/>
                  </a:cubicBezTo>
                  <a:lnTo>
                    <a:pt x="163" y="54"/>
                  </a:lnTo>
                  <a:close/>
                  <a:moveTo>
                    <a:pt x="163" y="187"/>
                  </a:moveTo>
                  <a:cubicBezTo>
                    <a:pt x="163" y="184"/>
                    <a:pt x="166" y="181"/>
                    <a:pt x="170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5" y="181"/>
                    <a:pt x="238" y="184"/>
                    <a:pt x="238" y="187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7"/>
                    <a:pt x="235" y="270"/>
                    <a:pt x="232" y="270"/>
                  </a:cubicBezTo>
                  <a:cubicBezTo>
                    <a:pt x="170" y="270"/>
                    <a:pt x="170" y="270"/>
                    <a:pt x="170" y="270"/>
                  </a:cubicBezTo>
                  <a:cubicBezTo>
                    <a:pt x="166" y="270"/>
                    <a:pt x="163" y="267"/>
                    <a:pt x="163" y="263"/>
                  </a:cubicBezTo>
                  <a:lnTo>
                    <a:pt x="163" y="187"/>
                  </a:lnTo>
                  <a:close/>
                  <a:moveTo>
                    <a:pt x="402" y="485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2" y="13"/>
                    <a:pt x="388" y="0"/>
                    <a:pt x="37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163" y="485"/>
                    <a:pt x="163" y="485"/>
                    <a:pt x="163" y="485"/>
                  </a:cubicBezTo>
                  <a:cubicBezTo>
                    <a:pt x="163" y="325"/>
                    <a:pt x="163" y="325"/>
                    <a:pt x="163" y="325"/>
                  </a:cubicBezTo>
                  <a:cubicBezTo>
                    <a:pt x="163" y="321"/>
                    <a:pt x="166" y="318"/>
                    <a:pt x="170" y="31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35" y="318"/>
                    <a:pt x="238" y="321"/>
                    <a:pt x="238" y="325"/>
                  </a:cubicBezTo>
                  <a:cubicBezTo>
                    <a:pt x="238" y="485"/>
                    <a:pt x="238" y="485"/>
                    <a:pt x="238" y="485"/>
                  </a:cubicBezTo>
                  <a:lnTo>
                    <a:pt x="402" y="485"/>
                  </a:lnTo>
                  <a:close/>
                  <a:moveTo>
                    <a:pt x="122" y="401"/>
                  </a:moveTo>
                  <a:cubicBezTo>
                    <a:pt x="122" y="404"/>
                    <a:pt x="119" y="407"/>
                    <a:pt x="116" y="407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0" y="407"/>
                    <a:pt x="47" y="404"/>
                    <a:pt x="47" y="401"/>
                  </a:cubicBezTo>
                  <a:cubicBezTo>
                    <a:pt x="47" y="325"/>
                    <a:pt x="47" y="325"/>
                    <a:pt x="47" y="325"/>
                  </a:cubicBezTo>
                  <a:cubicBezTo>
                    <a:pt x="47" y="321"/>
                    <a:pt x="50" y="318"/>
                    <a:pt x="54" y="318"/>
                  </a:cubicBezTo>
                  <a:cubicBezTo>
                    <a:pt x="116" y="318"/>
                    <a:pt x="116" y="318"/>
                    <a:pt x="116" y="318"/>
                  </a:cubicBezTo>
                  <a:cubicBezTo>
                    <a:pt x="119" y="318"/>
                    <a:pt x="122" y="321"/>
                    <a:pt x="122" y="325"/>
                  </a:cubicBezTo>
                  <a:lnTo>
                    <a:pt x="122" y="401"/>
                  </a:lnTo>
                  <a:close/>
                  <a:moveTo>
                    <a:pt x="122" y="263"/>
                  </a:moveTo>
                  <a:cubicBezTo>
                    <a:pt x="122" y="267"/>
                    <a:pt x="119" y="270"/>
                    <a:pt x="116" y="270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0" y="270"/>
                    <a:pt x="47" y="267"/>
                    <a:pt x="47" y="263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4"/>
                    <a:pt x="50" y="181"/>
                    <a:pt x="54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9" y="181"/>
                    <a:pt x="122" y="184"/>
                    <a:pt x="122" y="187"/>
                  </a:cubicBezTo>
                  <a:lnTo>
                    <a:pt x="122" y="263"/>
                  </a:lnTo>
                  <a:close/>
                  <a:moveTo>
                    <a:pt x="116" y="136"/>
                  </a:moveTo>
                  <a:cubicBezTo>
                    <a:pt x="54" y="136"/>
                    <a:pt x="54" y="136"/>
                    <a:pt x="54" y="136"/>
                  </a:cubicBezTo>
                  <a:cubicBezTo>
                    <a:pt x="50" y="136"/>
                    <a:pt x="47" y="133"/>
                    <a:pt x="47" y="13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0"/>
                    <a:pt x="50" y="47"/>
                    <a:pt x="54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9" y="47"/>
                    <a:pt x="122" y="50"/>
                    <a:pt x="122" y="54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2" y="133"/>
                    <a:pt x="119" y="136"/>
                    <a:pt x="116" y="1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D197A680-4CF3-46C4-B961-80FBF6971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2497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1" name="Freeform 191">
              <a:extLst>
                <a:ext uri="{FF2B5EF4-FFF2-40B4-BE49-F238E27FC236}">
                  <a16:creationId xmlns:a16="http://schemas.microsoft.com/office/drawing/2014/main" id="{09396186-0627-4FAD-97AF-0083BA9E5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2497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2" name="Freeform 192">
              <a:extLst>
                <a:ext uri="{FF2B5EF4-FFF2-40B4-BE49-F238E27FC236}">
                  <a16:creationId xmlns:a16="http://schemas.microsoft.com/office/drawing/2014/main" id="{4CF27F9A-4B64-45FB-B1FF-4343D0AF6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2172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6 h 89"/>
                <a:gd name="T6" fmla="*/ 0 w 75"/>
                <a:gd name="T7" fmla="*/ 82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2 h 89"/>
                <a:gd name="T14" fmla="*/ 75 w 75"/>
                <a:gd name="T15" fmla="*/ 6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3" name="Freeform 193">
              <a:extLst>
                <a:ext uri="{FF2B5EF4-FFF2-40B4-BE49-F238E27FC236}">
                  <a16:creationId xmlns:a16="http://schemas.microsoft.com/office/drawing/2014/main" id="{AD7B9730-A04D-418E-A3CF-911417C21A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2172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2 h 89"/>
                <a:gd name="T6" fmla="*/ 74 w 74"/>
                <a:gd name="T7" fmla="*/ 6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6 h 89"/>
                <a:gd name="T14" fmla="*/ 0 w 74"/>
                <a:gd name="T15" fmla="*/ 82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4" name="Freeform 194">
              <a:extLst>
                <a:ext uri="{FF2B5EF4-FFF2-40B4-BE49-F238E27FC236}">
                  <a16:creationId xmlns:a16="http://schemas.microsoft.com/office/drawing/2014/main" id="{90FDE2F5-ECB2-4EE7-9075-5F643738C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2172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2 h 89"/>
                <a:gd name="T6" fmla="*/ 75 w 75"/>
                <a:gd name="T7" fmla="*/ 6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6 h 89"/>
                <a:gd name="T14" fmla="*/ 0 w 75"/>
                <a:gd name="T15" fmla="*/ 82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5" name="Freeform 195">
              <a:extLst>
                <a:ext uri="{FF2B5EF4-FFF2-40B4-BE49-F238E27FC236}">
                  <a16:creationId xmlns:a16="http://schemas.microsoft.com/office/drawing/2014/main" id="{BCB8F089-D8A8-48FB-9BE5-2EA3CC344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5" y="1854"/>
              <a:ext cx="178" cy="211"/>
            </a:xfrm>
            <a:custGeom>
              <a:avLst/>
              <a:gdLst>
                <a:gd name="T0" fmla="*/ 69 w 75"/>
                <a:gd name="T1" fmla="*/ 0 h 89"/>
                <a:gd name="T2" fmla="*/ 7 w 75"/>
                <a:gd name="T3" fmla="*/ 0 h 89"/>
                <a:gd name="T4" fmla="*/ 0 w 75"/>
                <a:gd name="T5" fmla="*/ 7 h 89"/>
                <a:gd name="T6" fmla="*/ 0 w 75"/>
                <a:gd name="T7" fmla="*/ 83 h 89"/>
                <a:gd name="T8" fmla="*/ 7 w 75"/>
                <a:gd name="T9" fmla="*/ 89 h 89"/>
                <a:gd name="T10" fmla="*/ 69 w 75"/>
                <a:gd name="T11" fmla="*/ 89 h 89"/>
                <a:gd name="T12" fmla="*/ 75 w 75"/>
                <a:gd name="T13" fmla="*/ 83 h 89"/>
                <a:gd name="T14" fmla="*/ 75 w 75"/>
                <a:gd name="T15" fmla="*/ 7 h 89"/>
                <a:gd name="T16" fmla="*/ 69 w 7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6" name="Freeform 196">
              <a:extLst>
                <a:ext uri="{FF2B5EF4-FFF2-40B4-BE49-F238E27FC236}">
                  <a16:creationId xmlns:a16="http://schemas.microsoft.com/office/drawing/2014/main" id="{100A2F0A-6696-4B42-B3B3-1DBE492E0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8" y="1854"/>
              <a:ext cx="176" cy="211"/>
            </a:xfrm>
            <a:custGeom>
              <a:avLst/>
              <a:gdLst>
                <a:gd name="T0" fmla="*/ 6 w 74"/>
                <a:gd name="T1" fmla="*/ 89 h 89"/>
                <a:gd name="T2" fmla="*/ 68 w 74"/>
                <a:gd name="T3" fmla="*/ 89 h 89"/>
                <a:gd name="T4" fmla="*/ 74 w 74"/>
                <a:gd name="T5" fmla="*/ 83 h 89"/>
                <a:gd name="T6" fmla="*/ 74 w 74"/>
                <a:gd name="T7" fmla="*/ 7 h 89"/>
                <a:gd name="T8" fmla="*/ 68 w 74"/>
                <a:gd name="T9" fmla="*/ 0 h 89"/>
                <a:gd name="T10" fmla="*/ 6 w 74"/>
                <a:gd name="T11" fmla="*/ 0 h 89"/>
                <a:gd name="T12" fmla="*/ 0 w 74"/>
                <a:gd name="T13" fmla="*/ 7 h 89"/>
                <a:gd name="T14" fmla="*/ 0 w 74"/>
                <a:gd name="T15" fmla="*/ 83 h 89"/>
                <a:gd name="T16" fmla="*/ 6 w 74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9">
                  <a:moveTo>
                    <a:pt x="6" y="89"/>
                  </a:moveTo>
                  <a:cubicBezTo>
                    <a:pt x="68" y="89"/>
                    <a:pt x="68" y="89"/>
                    <a:pt x="68" y="89"/>
                  </a:cubicBezTo>
                  <a:cubicBezTo>
                    <a:pt x="72" y="89"/>
                    <a:pt x="74" y="86"/>
                    <a:pt x="74" y="83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3"/>
                    <a:pt x="72" y="0"/>
                    <a:pt x="6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9"/>
                    <a:pt x="6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7" name="Freeform 197">
              <a:extLst>
                <a:ext uri="{FF2B5EF4-FFF2-40B4-BE49-F238E27FC236}">
                  <a16:creationId xmlns:a16="http://schemas.microsoft.com/office/drawing/2014/main" id="{65F7B57C-078C-4538-B2EB-5CBC8465D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1854"/>
              <a:ext cx="178" cy="211"/>
            </a:xfrm>
            <a:custGeom>
              <a:avLst/>
              <a:gdLst>
                <a:gd name="T0" fmla="*/ 7 w 75"/>
                <a:gd name="T1" fmla="*/ 89 h 89"/>
                <a:gd name="T2" fmla="*/ 69 w 75"/>
                <a:gd name="T3" fmla="*/ 89 h 89"/>
                <a:gd name="T4" fmla="*/ 75 w 75"/>
                <a:gd name="T5" fmla="*/ 83 h 89"/>
                <a:gd name="T6" fmla="*/ 75 w 75"/>
                <a:gd name="T7" fmla="*/ 7 h 89"/>
                <a:gd name="T8" fmla="*/ 69 w 75"/>
                <a:gd name="T9" fmla="*/ 0 h 89"/>
                <a:gd name="T10" fmla="*/ 7 w 75"/>
                <a:gd name="T11" fmla="*/ 0 h 89"/>
                <a:gd name="T12" fmla="*/ 0 w 75"/>
                <a:gd name="T13" fmla="*/ 7 h 89"/>
                <a:gd name="T14" fmla="*/ 0 w 75"/>
                <a:gd name="T15" fmla="*/ 83 h 89"/>
                <a:gd name="T16" fmla="*/ 7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7" y="89"/>
                  </a:moveTo>
                  <a:cubicBezTo>
                    <a:pt x="69" y="89"/>
                    <a:pt x="69" y="89"/>
                    <a:pt x="69" y="89"/>
                  </a:cubicBezTo>
                  <a:cubicBezTo>
                    <a:pt x="72" y="89"/>
                    <a:pt x="75" y="86"/>
                    <a:pt x="75" y="8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3"/>
                    <a:pt x="72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3" y="89"/>
                    <a:pt x="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8" name="Freeform 198">
              <a:extLst>
                <a:ext uri="{FF2B5EF4-FFF2-40B4-BE49-F238E27FC236}">
                  <a16:creationId xmlns:a16="http://schemas.microsoft.com/office/drawing/2014/main" id="{2A6FAAC4-7C8C-484E-AFA5-BC5CFFA845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9" y="1396"/>
              <a:ext cx="1008" cy="1526"/>
            </a:xfrm>
            <a:custGeom>
              <a:avLst/>
              <a:gdLst>
                <a:gd name="T0" fmla="*/ 0 w 425"/>
                <a:gd name="T1" fmla="*/ 643 h 643"/>
                <a:gd name="T2" fmla="*/ 0 w 425"/>
                <a:gd name="T3" fmla="*/ 43 h 643"/>
                <a:gd name="T4" fmla="*/ 42 w 425"/>
                <a:gd name="T5" fmla="*/ 0 h 643"/>
                <a:gd name="T6" fmla="*/ 383 w 425"/>
                <a:gd name="T7" fmla="*/ 0 h 643"/>
                <a:gd name="T8" fmla="*/ 425 w 425"/>
                <a:gd name="T9" fmla="*/ 43 h 643"/>
                <a:gd name="T10" fmla="*/ 425 w 425"/>
                <a:gd name="T11" fmla="*/ 643 h 643"/>
                <a:gd name="T12" fmla="*/ 0 w 425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643">
                  <a:moveTo>
                    <a:pt x="0" y="6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6" y="0"/>
                    <a:pt x="425" y="19"/>
                    <a:pt x="425" y="43"/>
                  </a:cubicBezTo>
                  <a:cubicBezTo>
                    <a:pt x="425" y="643"/>
                    <a:pt x="425" y="643"/>
                    <a:pt x="425" y="643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69" name="Freeform 199">
              <a:extLst>
                <a:ext uri="{FF2B5EF4-FFF2-40B4-BE49-F238E27FC236}">
                  <a16:creationId xmlns:a16="http://schemas.microsoft.com/office/drawing/2014/main" id="{69C56258-BF96-4CE9-8AB8-CA55FA4E76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1" y="1370"/>
              <a:ext cx="1065" cy="1578"/>
            </a:xfrm>
            <a:custGeom>
              <a:avLst/>
              <a:gdLst>
                <a:gd name="T0" fmla="*/ 395 w 449"/>
                <a:gd name="T1" fmla="*/ 23 h 665"/>
                <a:gd name="T2" fmla="*/ 426 w 449"/>
                <a:gd name="T3" fmla="*/ 54 h 665"/>
                <a:gd name="T4" fmla="*/ 426 w 449"/>
                <a:gd name="T5" fmla="*/ 642 h 665"/>
                <a:gd name="T6" fmla="*/ 23 w 449"/>
                <a:gd name="T7" fmla="*/ 642 h 665"/>
                <a:gd name="T8" fmla="*/ 23 w 449"/>
                <a:gd name="T9" fmla="*/ 54 h 665"/>
                <a:gd name="T10" fmla="*/ 54 w 449"/>
                <a:gd name="T11" fmla="*/ 23 h 665"/>
                <a:gd name="T12" fmla="*/ 395 w 449"/>
                <a:gd name="T13" fmla="*/ 23 h 665"/>
                <a:gd name="T14" fmla="*/ 395 w 449"/>
                <a:gd name="T15" fmla="*/ 0 h 665"/>
                <a:gd name="T16" fmla="*/ 54 w 449"/>
                <a:gd name="T17" fmla="*/ 0 h 665"/>
                <a:gd name="T18" fmla="*/ 0 w 449"/>
                <a:gd name="T19" fmla="*/ 54 h 665"/>
                <a:gd name="T20" fmla="*/ 0 w 449"/>
                <a:gd name="T21" fmla="*/ 642 h 665"/>
                <a:gd name="T22" fmla="*/ 0 w 449"/>
                <a:gd name="T23" fmla="*/ 665 h 665"/>
                <a:gd name="T24" fmla="*/ 23 w 449"/>
                <a:gd name="T25" fmla="*/ 665 h 665"/>
                <a:gd name="T26" fmla="*/ 426 w 449"/>
                <a:gd name="T27" fmla="*/ 665 h 665"/>
                <a:gd name="T28" fmla="*/ 449 w 449"/>
                <a:gd name="T29" fmla="*/ 665 h 665"/>
                <a:gd name="T30" fmla="*/ 449 w 449"/>
                <a:gd name="T31" fmla="*/ 642 h 665"/>
                <a:gd name="T32" fmla="*/ 449 w 449"/>
                <a:gd name="T33" fmla="*/ 54 h 665"/>
                <a:gd name="T34" fmla="*/ 395 w 449"/>
                <a:gd name="T35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9" h="665">
                  <a:moveTo>
                    <a:pt x="395" y="23"/>
                  </a:moveTo>
                  <a:cubicBezTo>
                    <a:pt x="412" y="23"/>
                    <a:pt x="426" y="37"/>
                    <a:pt x="426" y="54"/>
                  </a:cubicBezTo>
                  <a:cubicBezTo>
                    <a:pt x="426" y="642"/>
                    <a:pt x="426" y="642"/>
                    <a:pt x="426" y="642"/>
                  </a:cubicBezTo>
                  <a:cubicBezTo>
                    <a:pt x="23" y="642"/>
                    <a:pt x="23" y="642"/>
                    <a:pt x="23" y="64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37"/>
                    <a:pt x="37" y="23"/>
                    <a:pt x="54" y="23"/>
                  </a:cubicBezTo>
                  <a:cubicBezTo>
                    <a:pt x="395" y="23"/>
                    <a:pt x="395" y="23"/>
                    <a:pt x="395" y="23"/>
                  </a:cubicBezTo>
                  <a:moveTo>
                    <a:pt x="395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3" y="665"/>
                    <a:pt x="23" y="665"/>
                    <a:pt x="23" y="665"/>
                  </a:cubicBezTo>
                  <a:cubicBezTo>
                    <a:pt x="426" y="665"/>
                    <a:pt x="426" y="665"/>
                    <a:pt x="426" y="665"/>
                  </a:cubicBezTo>
                  <a:cubicBezTo>
                    <a:pt x="449" y="665"/>
                    <a:pt x="449" y="665"/>
                    <a:pt x="449" y="665"/>
                  </a:cubicBezTo>
                  <a:cubicBezTo>
                    <a:pt x="449" y="642"/>
                    <a:pt x="449" y="642"/>
                    <a:pt x="449" y="642"/>
                  </a:cubicBezTo>
                  <a:cubicBezTo>
                    <a:pt x="449" y="54"/>
                    <a:pt x="449" y="54"/>
                    <a:pt x="449" y="54"/>
                  </a:cubicBezTo>
                  <a:cubicBezTo>
                    <a:pt x="449" y="2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0" name="Freeform 200">
              <a:extLst>
                <a:ext uri="{FF2B5EF4-FFF2-40B4-BE49-F238E27FC236}">
                  <a16:creationId xmlns:a16="http://schemas.microsoft.com/office/drawing/2014/main" id="{5A57B864-4500-42ED-915D-8F549AA61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2497"/>
              <a:ext cx="178" cy="427"/>
            </a:xfrm>
            <a:custGeom>
              <a:avLst/>
              <a:gdLst>
                <a:gd name="T0" fmla="*/ 68 w 75"/>
                <a:gd name="T1" fmla="*/ 180 h 180"/>
                <a:gd name="T2" fmla="*/ 6 w 75"/>
                <a:gd name="T3" fmla="*/ 180 h 180"/>
                <a:gd name="T4" fmla="*/ 0 w 75"/>
                <a:gd name="T5" fmla="*/ 174 h 180"/>
                <a:gd name="T6" fmla="*/ 0 w 75"/>
                <a:gd name="T7" fmla="*/ 7 h 180"/>
                <a:gd name="T8" fmla="*/ 6 w 75"/>
                <a:gd name="T9" fmla="*/ 0 h 180"/>
                <a:gd name="T10" fmla="*/ 68 w 75"/>
                <a:gd name="T11" fmla="*/ 0 h 180"/>
                <a:gd name="T12" fmla="*/ 75 w 75"/>
                <a:gd name="T13" fmla="*/ 7 h 180"/>
                <a:gd name="T14" fmla="*/ 75 w 75"/>
                <a:gd name="T15" fmla="*/ 174 h 180"/>
                <a:gd name="T16" fmla="*/ 68 w 75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68" y="180"/>
                  </a:moveTo>
                  <a:cubicBezTo>
                    <a:pt x="6" y="180"/>
                    <a:pt x="6" y="180"/>
                    <a:pt x="6" y="180"/>
                  </a:cubicBezTo>
                  <a:cubicBezTo>
                    <a:pt x="3" y="180"/>
                    <a:pt x="0" y="177"/>
                    <a:pt x="0" y="1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7"/>
                    <a:pt x="72" y="180"/>
                    <a:pt x="6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1" name="Freeform 201">
              <a:extLst>
                <a:ext uri="{FF2B5EF4-FFF2-40B4-BE49-F238E27FC236}">
                  <a16:creationId xmlns:a16="http://schemas.microsoft.com/office/drawing/2014/main" id="{B0B80797-FDF5-47B2-A891-66C1F3796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2497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2" name="Freeform 202">
              <a:extLst>
                <a:ext uri="{FF2B5EF4-FFF2-40B4-BE49-F238E27FC236}">
                  <a16:creationId xmlns:a16="http://schemas.microsoft.com/office/drawing/2014/main" id="{6FE0E65B-400F-4E35-9949-B023E49CA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3" name="Freeform 203">
              <a:extLst>
                <a:ext uri="{FF2B5EF4-FFF2-40B4-BE49-F238E27FC236}">
                  <a16:creationId xmlns:a16="http://schemas.microsoft.com/office/drawing/2014/main" id="{89D9F2A4-0F02-4B92-BBBD-17BDA0BB5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2497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4" name="Freeform 204">
              <a:extLst>
                <a:ext uri="{FF2B5EF4-FFF2-40B4-BE49-F238E27FC236}">
                  <a16:creationId xmlns:a16="http://schemas.microsoft.com/office/drawing/2014/main" id="{33F087FB-4225-4DF2-B39D-4E5983D35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2181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5" name="Freeform 205">
              <a:extLst>
                <a:ext uri="{FF2B5EF4-FFF2-40B4-BE49-F238E27FC236}">
                  <a16:creationId xmlns:a16="http://schemas.microsoft.com/office/drawing/2014/main" id="{41DD3707-C757-442A-9393-6F97ED832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2181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6" name="Freeform 206">
              <a:extLst>
                <a:ext uri="{FF2B5EF4-FFF2-40B4-BE49-F238E27FC236}">
                  <a16:creationId xmlns:a16="http://schemas.microsoft.com/office/drawing/2014/main" id="{F810381C-C236-487A-9EBB-1B0CD5413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7" name="Freeform 207">
              <a:extLst>
                <a:ext uri="{FF2B5EF4-FFF2-40B4-BE49-F238E27FC236}">
                  <a16:creationId xmlns:a16="http://schemas.microsoft.com/office/drawing/2014/main" id="{A93A5B7E-897D-4C8D-AB04-73514D7FC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1854"/>
              <a:ext cx="177" cy="211"/>
            </a:xfrm>
            <a:custGeom>
              <a:avLst/>
              <a:gdLst>
                <a:gd name="T0" fmla="*/ 69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9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9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9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9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8" name="Freeform 208">
              <a:extLst>
                <a:ext uri="{FF2B5EF4-FFF2-40B4-BE49-F238E27FC236}">
                  <a16:creationId xmlns:a16="http://schemas.microsoft.com/office/drawing/2014/main" id="{7549B0B7-6620-4261-9702-442D3065B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1854"/>
              <a:ext cx="178" cy="211"/>
            </a:xfrm>
            <a:custGeom>
              <a:avLst/>
              <a:gdLst>
                <a:gd name="T0" fmla="*/ 68 w 75"/>
                <a:gd name="T1" fmla="*/ 89 h 89"/>
                <a:gd name="T2" fmla="*/ 6 w 75"/>
                <a:gd name="T3" fmla="*/ 89 h 89"/>
                <a:gd name="T4" fmla="*/ 0 w 75"/>
                <a:gd name="T5" fmla="*/ 83 h 89"/>
                <a:gd name="T6" fmla="*/ 0 w 75"/>
                <a:gd name="T7" fmla="*/ 7 h 89"/>
                <a:gd name="T8" fmla="*/ 6 w 75"/>
                <a:gd name="T9" fmla="*/ 0 h 89"/>
                <a:gd name="T10" fmla="*/ 68 w 75"/>
                <a:gd name="T11" fmla="*/ 0 h 89"/>
                <a:gd name="T12" fmla="*/ 75 w 75"/>
                <a:gd name="T13" fmla="*/ 7 h 89"/>
                <a:gd name="T14" fmla="*/ 75 w 75"/>
                <a:gd name="T15" fmla="*/ 83 h 89"/>
                <a:gd name="T16" fmla="*/ 68 w 75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9">
                  <a:moveTo>
                    <a:pt x="68" y="89"/>
                  </a:move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86"/>
                    <a:pt x="0" y="8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3"/>
                    <a:pt x="75" y="7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5" y="86"/>
                    <a:pt x="72" y="89"/>
                    <a:pt x="6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79" name="Freeform 209">
              <a:extLst>
                <a:ext uri="{FF2B5EF4-FFF2-40B4-BE49-F238E27FC236}">
                  <a16:creationId xmlns:a16="http://schemas.microsoft.com/office/drawing/2014/main" id="{DB436C2C-7724-4042-8E93-F227A0EF9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80" name="Freeform 210">
              <a:extLst>
                <a:ext uri="{FF2B5EF4-FFF2-40B4-BE49-F238E27FC236}">
                  <a16:creationId xmlns:a16="http://schemas.microsoft.com/office/drawing/2014/main" id="{C5833F97-9BAA-4AE8-A57C-7B35ECCC6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0" y="1538"/>
              <a:ext cx="177" cy="209"/>
            </a:xfrm>
            <a:custGeom>
              <a:avLst/>
              <a:gdLst>
                <a:gd name="T0" fmla="*/ 69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9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9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9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81" name="Freeform 211">
              <a:extLst>
                <a:ext uri="{FF2B5EF4-FFF2-40B4-BE49-F238E27FC236}">
                  <a16:creationId xmlns:a16="http://schemas.microsoft.com/office/drawing/2014/main" id="{DA4BAA96-38BF-456E-9B5D-E4FF1E3D8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" y="1538"/>
              <a:ext cx="178" cy="209"/>
            </a:xfrm>
            <a:custGeom>
              <a:avLst/>
              <a:gdLst>
                <a:gd name="T0" fmla="*/ 68 w 75"/>
                <a:gd name="T1" fmla="*/ 88 h 88"/>
                <a:gd name="T2" fmla="*/ 6 w 75"/>
                <a:gd name="T3" fmla="*/ 88 h 88"/>
                <a:gd name="T4" fmla="*/ 0 w 75"/>
                <a:gd name="T5" fmla="*/ 82 h 88"/>
                <a:gd name="T6" fmla="*/ 0 w 75"/>
                <a:gd name="T7" fmla="*/ 6 h 88"/>
                <a:gd name="T8" fmla="*/ 6 w 75"/>
                <a:gd name="T9" fmla="*/ 0 h 88"/>
                <a:gd name="T10" fmla="*/ 68 w 75"/>
                <a:gd name="T11" fmla="*/ 0 h 88"/>
                <a:gd name="T12" fmla="*/ 75 w 75"/>
                <a:gd name="T13" fmla="*/ 6 h 88"/>
                <a:gd name="T14" fmla="*/ 75 w 75"/>
                <a:gd name="T15" fmla="*/ 82 h 88"/>
                <a:gd name="T16" fmla="*/ 68 w 7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8">
                  <a:moveTo>
                    <a:pt x="68" y="88"/>
                  </a:move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82"/>
                    <a:pt x="75" y="82"/>
                    <a:pt x="75" y="82"/>
                  </a:cubicBezTo>
                  <a:cubicBezTo>
                    <a:pt x="75" y="85"/>
                    <a:pt x="72" y="88"/>
                    <a:pt x="6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</p:grpSp>
      <p:grpSp>
        <p:nvGrpSpPr>
          <p:cNvPr id="82" name="app" hidden="1">
            <a:extLst>
              <a:ext uri="{FF2B5EF4-FFF2-40B4-BE49-F238E27FC236}">
                <a16:creationId xmlns:a16="http://schemas.microsoft.com/office/drawing/2014/main" id="{BFFC5B72-7E28-415E-8E1E-1CC9F2E5D9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47417" y="1473188"/>
            <a:ext cx="563166" cy="911250"/>
            <a:chOff x="2407" y="1397"/>
            <a:chExt cx="946" cy="1530"/>
          </a:xfrm>
        </p:grpSpPr>
        <p:sp>
          <p:nvSpPr>
            <p:cNvPr id="83" name="Freeform 215">
              <a:extLst>
                <a:ext uri="{FF2B5EF4-FFF2-40B4-BE49-F238E27FC236}">
                  <a16:creationId xmlns:a16="http://schemas.microsoft.com/office/drawing/2014/main" id="{A709A158-27DE-4676-A8F3-81A0BC4CC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7" y="1397"/>
              <a:ext cx="946" cy="1530"/>
            </a:xfrm>
            <a:custGeom>
              <a:avLst/>
              <a:gdLst>
                <a:gd name="T0" fmla="*/ 341 w 397"/>
                <a:gd name="T1" fmla="*/ 645 h 645"/>
                <a:gd name="T2" fmla="*/ 56 w 397"/>
                <a:gd name="T3" fmla="*/ 645 h 645"/>
                <a:gd name="T4" fmla="*/ 0 w 397"/>
                <a:gd name="T5" fmla="*/ 589 h 645"/>
                <a:gd name="T6" fmla="*/ 0 w 397"/>
                <a:gd name="T7" fmla="*/ 56 h 645"/>
                <a:gd name="T8" fmla="*/ 56 w 397"/>
                <a:gd name="T9" fmla="*/ 0 h 645"/>
                <a:gd name="T10" fmla="*/ 341 w 397"/>
                <a:gd name="T11" fmla="*/ 0 h 645"/>
                <a:gd name="T12" fmla="*/ 397 w 397"/>
                <a:gd name="T13" fmla="*/ 56 h 645"/>
                <a:gd name="T14" fmla="*/ 397 w 397"/>
                <a:gd name="T15" fmla="*/ 589 h 645"/>
                <a:gd name="T16" fmla="*/ 341 w 397"/>
                <a:gd name="T1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645">
                  <a:moveTo>
                    <a:pt x="341" y="645"/>
                  </a:moveTo>
                  <a:cubicBezTo>
                    <a:pt x="56" y="645"/>
                    <a:pt x="56" y="645"/>
                    <a:pt x="56" y="645"/>
                  </a:cubicBezTo>
                  <a:cubicBezTo>
                    <a:pt x="25" y="645"/>
                    <a:pt x="0" y="620"/>
                    <a:pt x="0" y="58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72" y="0"/>
                    <a:pt x="397" y="25"/>
                    <a:pt x="397" y="56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397" y="620"/>
                    <a:pt x="372" y="645"/>
                    <a:pt x="341" y="645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84" name="Rectangle 216">
              <a:extLst>
                <a:ext uri="{FF2B5EF4-FFF2-40B4-BE49-F238E27FC236}">
                  <a16:creationId xmlns:a16="http://schemas.microsoft.com/office/drawing/2014/main" id="{8E95F3CB-87B6-4E38-AC65-C769FB092F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22" y="1630"/>
              <a:ext cx="716" cy="1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85" name="Oval 217">
              <a:extLst>
                <a:ext uri="{FF2B5EF4-FFF2-40B4-BE49-F238E27FC236}">
                  <a16:creationId xmlns:a16="http://schemas.microsoft.com/office/drawing/2014/main" id="{22BB6FEC-8D2F-44A0-B1F7-8BD5918388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12" y="2707"/>
              <a:ext cx="136" cy="1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86" name="Freeform 218">
              <a:extLst>
                <a:ext uri="{FF2B5EF4-FFF2-40B4-BE49-F238E27FC236}">
                  <a16:creationId xmlns:a16="http://schemas.microsoft.com/office/drawing/2014/main" id="{2BEA517F-B006-46AA-A98F-A9F5DD50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3" y="1770"/>
              <a:ext cx="436" cy="726"/>
            </a:xfrm>
            <a:custGeom>
              <a:avLst/>
              <a:gdLst>
                <a:gd name="T0" fmla="*/ 177 w 183"/>
                <a:gd name="T1" fmla="*/ 137 h 306"/>
                <a:gd name="T2" fmla="*/ 96 w 183"/>
                <a:gd name="T3" fmla="*/ 137 h 306"/>
                <a:gd name="T4" fmla="*/ 101 w 183"/>
                <a:gd name="T5" fmla="*/ 119 h 306"/>
                <a:gd name="T6" fmla="*/ 114 w 183"/>
                <a:gd name="T7" fmla="*/ 73 h 306"/>
                <a:gd name="T8" fmla="*/ 132 w 183"/>
                <a:gd name="T9" fmla="*/ 8 h 306"/>
                <a:gd name="T10" fmla="*/ 125 w 183"/>
                <a:gd name="T11" fmla="*/ 4 h 306"/>
                <a:gd name="T12" fmla="*/ 3 w 183"/>
                <a:gd name="T13" fmla="*/ 160 h 306"/>
                <a:gd name="T14" fmla="*/ 6 w 183"/>
                <a:gd name="T15" fmla="*/ 169 h 306"/>
                <a:gd name="T16" fmla="*/ 87 w 183"/>
                <a:gd name="T17" fmla="*/ 169 h 306"/>
                <a:gd name="T18" fmla="*/ 82 w 183"/>
                <a:gd name="T19" fmla="*/ 188 h 306"/>
                <a:gd name="T20" fmla="*/ 69 w 183"/>
                <a:gd name="T21" fmla="*/ 233 h 306"/>
                <a:gd name="T22" fmla="*/ 51 w 183"/>
                <a:gd name="T23" fmla="*/ 299 h 306"/>
                <a:gd name="T24" fmla="*/ 58 w 183"/>
                <a:gd name="T25" fmla="*/ 303 h 306"/>
                <a:gd name="T26" fmla="*/ 180 w 183"/>
                <a:gd name="T27" fmla="*/ 146 h 306"/>
                <a:gd name="T28" fmla="*/ 177 w 183"/>
                <a:gd name="T29" fmla="*/ 13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306">
                  <a:moveTo>
                    <a:pt x="177" y="137"/>
                  </a:moveTo>
                  <a:cubicBezTo>
                    <a:pt x="96" y="137"/>
                    <a:pt x="96" y="137"/>
                    <a:pt x="96" y="137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34" y="3"/>
                    <a:pt x="128" y="0"/>
                    <a:pt x="125" y="4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0" y="163"/>
                    <a:pt x="2" y="168"/>
                    <a:pt x="6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2" y="188"/>
                    <a:pt x="82" y="188"/>
                    <a:pt x="82" y="188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49" y="303"/>
                    <a:pt x="55" y="306"/>
                    <a:pt x="58" y="303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3" y="143"/>
                    <a:pt x="181" y="139"/>
                    <a:pt x="177" y="13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</p:grpSp>
      <p:grpSp>
        <p:nvGrpSpPr>
          <p:cNvPr id="87" name="person" hidden="1">
            <a:extLst>
              <a:ext uri="{FF2B5EF4-FFF2-40B4-BE49-F238E27FC236}">
                <a16:creationId xmlns:a16="http://schemas.microsoft.com/office/drawing/2014/main" id="{9F2E9815-684C-45F4-B59E-3B6438AFE87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40273" y="1548826"/>
            <a:ext cx="577454" cy="759972"/>
            <a:chOff x="2395" y="1524"/>
            <a:chExt cx="970" cy="1276"/>
          </a:xfrm>
        </p:grpSpPr>
        <p:sp>
          <p:nvSpPr>
            <p:cNvPr id="88" name="Freeform 222">
              <a:extLst>
                <a:ext uri="{FF2B5EF4-FFF2-40B4-BE49-F238E27FC236}">
                  <a16:creationId xmlns:a16="http://schemas.microsoft.com/office/drawing/2014/main" id="{2083B21E-E571-4FD5-8119-163AA5A5AD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4" y="2064"/>
              <a:ext cx="932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7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89" name="Freeform 223">
              <a:extLst>
                <a:ext uri="{FF2B5EF4-FFF2-40B4-BE49-F238E27FC236}">
                  <a16:creationId xmlns:a16="http://schemas.microsoft.com/office/drawing/2014/main" id="{D027EEA4-E8DA-430D-AC70-AD1761892B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95" y="2045"/>
              <a:ext cx="970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3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0" y="286"/>
                    <a:pt x="403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90" name="Oval 224">
              <a:extLst>
                <a:ext uri="{FF2B5EF4-FFF2-40B4-BE49-F238E27FC236}">
                  <a16:creationId xmlns:a16="http://schemas.microsoft.com/office/drawing/2014/main" id="{9814F232-F2DA-454F-96A8-FB6C9FDF02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26" y="1543"/>
              <a:ext cx="508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91" name="Freeform 225">
              <a:extLst>
                <a:ext uri="{FF2B5EF4-FFF2-40B4-BE49-F238E27FC236}">
                  <a16:creationId xmlns:a16="http://schemas.microsoft.com/office/drawing/2014/main" id="{D1EF96B0-76AB-4E16-AC97-EBCC0C2F97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07" y="1524"/>
              <a:ext cx="544" cy="554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</p:grpSp>
      <p:grpSp>
        <p:nvGrpSpPr>
          <p:cNvPr id="92" name="person_slips" hidden="1">
            <a:extLst>
              <a:ext uri="{FF2B5EF4-FFF2-40B4-BE49-F238E27FC236}">
                <a16:creationId xmlns:a16="http://schemas.microsoft.com/office/drawing/2014/main" id="{A9C42FDB-87EE-44BF-9770-B778DF7CD1E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39976" y="1548827"/>
            <a:ext cx="578049" cy="759972"/>
            <a:chOff x="460" y="1095"/>
            <a:chExt cx="971" cy="1276"/>
          </a:xfrm>
        </p:grpSpPr>
        <p:sp>
          <p:nvSpPr>
            <p:cNvPr id="93" name="Freeform 229">
              <a:extLst>
                <a:ext uri="{FF2B5EF4-FFF2-40B4-BE49-F238E27FC236}">
                  <a16:creationId xmlns:a16="http://schemas.microsoft.com/office/drawing/2014/main" id="{BC6E2E0C-E418-400E-ABDB-6906A05BC0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" y="1635"/>
              <a:ext cx="933" cy="717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70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94" name="Freeform 230">
              <a:extLst>
                <a:ext uri="{FF2B5EF4-FFF2-40B4-BE49-F238E27FC236}">
                  <a16:creationId xmlns:a16="http://schemas.microsoft.com/office/drawing/2014/main" id="{9953772A-D527-4BC6-8D1B-E8A659445B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0" y="1616"/>
              <a:ext cx="971" cy="755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8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1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7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95" name="Oval 231">
              <a:extLst>
                <a:ext uri="{FF2B5EF4-FFF2-40B4-BE49-F238E27FC236}">
                  <a16:creationId xmlns:a16="http://schemas.microsoft.com/office/drawing/2014/main" id="{73353779-79F5-4CE9-B721-EFA4C76A7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1" y="1114"/>
              <a:ext cx="509" cy="516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96" name="Freeform 232">
              <a:extLst>
                <a:ext uri="{FF2B5EF4-FFF2-40B4-BE49-F238E27FC236}">
                  <a16:creationId xmlns:a16="http://schemas.microsoft.com/office/drawing/2014/main" id="{07FB7B84-4279-44B2-878E-1ACA6324C5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4" y="1095"/>
              <a:ext cx="545" cy="554"/>
            </a:xfrm>
            <a:custGeom>
              <a:avLst/>
              <a:gdLst>
                <a:gd name="T0" fmla="*/ 114 w 229"/>
                <a:gd name="T1" fmla="*/ 15 h 233"/>
                <a:gd name="T2" fmla="*/ 213 w 229"/>
                <a:gd name="T3" fmla="*/ 116 h 233"/>
                <a:gd name="T4" fmla="*/ 114 w 229"/>
                <a:gd name="T5" fmla="*/ 218 h 233"/>
                <a:gd name="T6" fmla="*/ 15 w 229"/>
                <a:gd name="T7" fmla="*/ 116 h 233"/>
                <a:gd name="T8" fmla="*/ 114 w 229"/>
                <a:gd name="T9" fmla="*/ 15 h 233"/>
                <a:gd name="T10" fmla="*/ 114 w 229"/>
                <a:gd name="T11" fmla="*/ 0 h 233"/>
                <a:gd name="T12" fmla="*/ 0 w 229"/>
                <a:gd name="T13" fmla="*/ 116 h 233"/>
                <a:gd name="T14" fmla="*/ 114 w 229"/>
                <a:gd name="T15" fmla="*/ 233 h 233"/>
                <a:gd name="T16" fmla="*/ 229 w 229"/>
                <a:gd name="T17" fmla="*/ 116 h 233"/>
                <a:gd name="T18" fmla="*/ 114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4" y="15"/>
                  </a:moveTo>
                  <a:cubicBezTo>
                    <a:pt x="169" y="15"/>
                    <a:pt x="213" y="60"/>
                    <a:pt x="213" y="116"/>
                  </a:cubicBezTo>
                  <a:cubicBezTo>
                    <a:pt x="213" y="172"/>
                    <a:pt x="169" y="218"/>
                    <a:pt x="114" y="218"/>
                  </a:cubicBezTo>
                  <a:cubicBezTo>
                    <a:pt x="59" y="218"/>
                    <a:pt x="15" y="172"/>
                    <a:pt x="15" y="116"/>
                  </a:cubicBezTo>
                  <a:cubicBezTo>
                    <a:pt x="15" y="60"/>
                    <a:pt x="59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4" y="233"/>
                  </a:cubicBezTo>
                  <a:cubicBezTo>
                    <a:pt x="177" y="233"/>
                    <a:pt x="229" y="181"/>
                    <a:pt x="229" y="116"/>
                  </a:cubicBezTo>
                  <a:cubicBezTo>
                    <a:pt x="229" y="52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97" name="Freeform 233">
              <a:extLst>
                <a:ext uri="{FF2B5EF4-FFF2-40B4-BE49-F238E27FC236}">
                  <a16:creationId xmlns:a16="http://schemas.microsoft.com/office/drawing/2014/main" id="{456D5BAF-89B8-4C75-8013-206764F10D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" y="1716"/>
              <a:ext cx="129" cy="548"/>
            </a:xfrm>
            <a:custGeom>
              <a:avLst/>
              <a:gdLst>
                <a:gd name="T0" fmla="*/ 34 w 54"/>
                <a:gd name="T1" fmla="*/ 4 h 231"/>
                <a:gd name="T2" fmla="*/ 54 w 54"/>
                <a:gd name="T3" fmla="*/ 198 h 231"/>
                <a:gd name="T4" fmla="*/ 53 w 54"/>
                <a:gd name="T5" fmla="*/ 202 h 231"/>
                <a:gd name="T6" fmla="*/ 30 w 54"/>
                <a:gd name="T7" fmla="*/ 229 h 231"/>
                <a:gd name="T8" fmla="*/ 24 w 54"/>
                <a:gd name="T9" fmla="*/ 229 h 231"/>
                <a:gd name="T10" fmla="*/ 1 w 54"/>
                <a:gd name="T11" fmla="*/ 202 h 231"/>
                <a:gd name="T12" fmla="*/ 0 w 54"/>
                <a:gd name="T13" fmla="*/ 198 h 231"/>
                <a:gd name="T14" fmla="*/ 20 w 54"/>
                <a:gd name="T15" fmla="*/ 4 h 231"/>
                <a:gd name="T16" fmla="*/ 27 w 54"/>
                <a:gd name="T17" fmla="*/ 0 h 231"/>
                <a:gd name="T18" fmla="*/ 27 w 54"/>
                <a:gd name="T19" fmla="*/ 0 h 231"/>
                <a:gd name="T20" fmla="*/ 34 w 54"/>
                <a:gd name="T21" fmla="*/ 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31">
                  <a:moveTo>
                    <a:pt x="34" y="4"/>
                  </a:moveTo>
                  <a:cubicBezTo>
                    <a:pt x="54" y="198"/>
                    <a:pt x="54" y="198"/>
                    <a:pt x="54" y="198"/>
                  </a:cubicBezTo>
                  <a:cubicBezTo>
                    <a:pt x="54" y="200"/>
                    <a:pt x="54" y="201"/>
                    <a:pt x="53" y="202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9" y="231"/>
                    <a:pt x="25" y="231"/>
                    <a:pt x="24" y="229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0" y="201"/>
                    <a:pt x="0" y="200"/>
                    <a:pt x="0" y="19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2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3" y="2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</p:grpSp>
      <p:grpSp>
        <p:nvGrpSpPr>
          <p:cNvPr id="98" name="gruppe" hidden="1">
            <a:extLst>
              <a:ext uri="{FF2B5EF4-FFF2-40B4-BE49-F238E27FC236}">
                <a16:creationId xmlns:a16="http://schemas.microsoft.com/office/drawing/2014/main" id="{3B2D2C1F-CCB3-412B-9B9F-EC1AB7401C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15232" y="1477952"/>
            <a:ext cx="1227536" cy="901722"/>
            <a:chOff x="1847" y="1404"/>
            <a:chExt cx="2062" cy="1514"/>
          </a:xfrm>
        </p:grpSpPr>
        <p:sp>
          <p:nvSpPr>
            <p:cNvPr id="99" name="Freeform 237">
              <a:extLst>
                <a:ext uri="{FF2B5EF4-FFF2-40B4-BE49-F238E27FC236}">
                  <a16:creationId xmlns:a16="http://schemas.microsoft.com/office/drawing/2014/main" id="{EC88C885-E563-445B-8DC2-8B12E425E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3" y="1943"/>
              <a:ext cx="927" cy="716"/>
            </a:xfrm>
            <a:custGeom>
              <a:avLst/>
              <a:gdLst>
                <a:gd name="T0" fmla="*/ 196 w 391"/>
                <a:gd name="T1" fmla="*/ 302 h 302"/>
                <a:gd name="T2" fmla="*/ 2 w 391"/>
                <a:gd name="T3" fmla="*/ 214 h 302"/>
                <a:gd name="T4" fmla="*/ 0 w 391"/>
                <a:gd name="T5" fmla="*/ 212 h 302"/>
                <a:gd name="T6" fmla="*/ 0 w 391"/>
                <a:gd name="T7" fmla="*/ 209 h 302"/>
                <a:gd name="T8" fmla="*/ 57 w 391"/>
                <a:gd name="T9" fmla="*/ 55 h 302"/>
                <a:gd name="T10" fmla="*/ 196 w 391"/>
                <a:gd name="T11" fmla="*/ 0 h 302"/>
                <a:gd name="T12" fmla="*/ 334 w 391"/>
                <a:gd name="T13" fmla="*/ 55 h 302"/>
                <a:gd name="T14" fmla="*/ 391 w 391"/>
                <a:gd name="T15" fmla="*/ 209 h 302"/>
                <a:gd name="T16" fmla="*/ 391 w 391"/>
                <a:gd name="T17" fmla="*/ 212 h 302"/>
                <a:gd name="T18" fmla="*/ 389 w 391"/>
                <a:gd name="T19" fmla="*/ 214 h 302"/>
                <a:gd name="T20" fmla="*/ 196 w 391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02">
                  <a:moveTo>
                    <a:pt x="196" y="302"/>
                  </a:moveTo>
                  <a:cubicBezTo>
                    <a:pt x="122" y="302"/>
                    <a:pt x="53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7" y="55"/>
                  </a:cubicBezTo>
                  <a:cubicBezTo>
                    <a:pt x="92" y="19"/>
                    <a:pt x="141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1" y="146"/>
                    <a:pt x="391" y="209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0" name="Freeform 238">
              <a:extLst>
                <a:ext uri="{FF2B5EF4-FFF2-40B4-BE49-F238E27FC236}">
                  <a16:creationId xmlns:a16="http://schemas.microsoft.com/office/drawing/2014/main" id="{3C291C07-A21A-453E-9EDA-82FAC3139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4" y="1924"/>
              <a:ext cx="965" cy="754"/>
            </a:xfrm>
            <a:custGeom>
              <a:avLst/>
              <a:gdLst>
                <a:gd name="T0" fmla="*/ 204 w 407"/>
                <a:gd name="T1" fmla="*/ 16 h 318"/>
                <a:gd name="T2" fmla="*/ 391 w 407"/>
                <a:gd name="T3" fmla="*/ 217 h 318"/>
                <a:gd name="T4" fmla="*/ 204 w 407"/>
                <a:gd name="T5" fmla="*/ 302 h 318"/>
                <a:gd name="T6" fmla="*/ 16 w 407"/>
                <a:gd name="T7" fmla="*/ 217 h 318"/>
                <a:gd name="T8" fmla="*/ 204 w 407"/>
                <a:gd name="T9" fmla="*/ 16 h 318"/>
                <a:gd name="T10" fmla="*/ 204 w 407"/>
                <a:gd name="T11" fmla="*/ 0 h 318"/>
                <a:gd name="T12" fmla="*/ 60 w 407"/>
                <a:gd name="T13" fmla="*/ 57 h 318"/>
                <a:gd name="T14" fmla="*/ 0 w 407"/>
                <a:gd name="T15" fmla="*/ 217 h 318"/>
                <a:gd name="T16" fmla="*/ 0 w 407"/>
                <a:gd name="T17" fmla="*/ 223 h 318"/>
                <a:gd name="T18" fmla="*/ 4 w 407"/>
                <a:gd name="T19" fmla="*/ 228 h 318"/>
                <a:gd name="T20" fmla="*/ 204 w 407"/>
                <a:gd name="T21" fmla="*/ 318 h 318"/>
                <a:gd name="T22" fmla="*/ 403 w 407"/>
                <a:gd name="T23" fmla="*/ 228 h 318"/>
                <a:gd name="T24" fmla="*/ 407 w 407"/>
                <a:gd name="T25" fmla="*/ 223 h 318"/>
                <a:gd name="T26" fmla="*/ 407 w 407"/>
                <a:gd name="T27" fmla="*/ 217 h 318"/>
                <a:gd name="T28" fmla="*/ 348 w 407"/>
                <a:gd name="T29" fmla="*/ 57 h 318"/>
                <a:gd name="T30" fmla="*/ 204 w 407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318">
                  <a:moveTo>
                    <a:pt x="204" y="16"/>
                  </a:moveTo>
                  <a:cubicBezTo>
                    <a:pt x="307" y="16"/>
                    <a:pt x="391" y="89"/>
                    <a:pt x="391" y="217"/>
                  </a:cubicBezTo>
                  <a:cubicBezTo>
                    <a:pt x="344" y="270"/>
                    <a:pt x="277" y="302"/>
                    <a:pt x="204" y="302"/>
                  </a:cubicBezTo>
                  <a:cubicBezTo>
                    <a:pt x="130" y="302"/>
                    <a:pt x="63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7" y="0"/>
                    <a:pt x="96" y="20"/>
                    <a:pt x="60" y="57"/>
                  </a:cubicBezTo>
                  <a:cubicBezTo>
                    <a:pt x="20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79" y="318"/>
                    <a:pt x="350" y="286"/>
                    <a:pt x="403" y="228"/>
                  </a:cubicBezTo>
                  <a:cubicBezTo>
                    <a:pt x="407" y="223"/>
                    <a:pt x="407" y="223"/>
                    <a:pt x="407" y="223"/>
                  </a:cubicBezTo>
                  <a:cubicBezTo>
                    <a:pt x="407" y="217"/>
                    <a:pt x="407" y="217"/>
                    <a:pt x="407" y="217"/>
                  </a:cubicBezTo>
                  <a:cubicBezTo>
                    <a:pt x="407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1" name="Oval 239">
              <a:extLst>
                <a:ext uri="{FF2B5EF4-FFF2-40B4-BE49-F238E27FC236}">
                  <a16:creationId xmlns:a16="http://schemas.microsoft.com/office/drawing/2014/main" id="{35D039A0-064C-48FF-8668-48607F02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4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2" name="Freeform 240">
              <a:extLst>
                <a:ext uri="{FF2B5EF4-FFF2-40B4-BE49-F238E27FC236}">
                  <a16:creationId xmlns:a16="http://schemas.microsoft.com/office/drawing/2014/main" id="{9F473628-7F80-4198-B489-F9DB9C5619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55" y="1404"/>
              <a:ext cx="543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5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8"/>
                    <a:pt x="115" y="218"/>
                  </a:cubicBezTo>
                  <a:cubicBezTo>
                    <a:pt x="60" y="218"/>
                    <a:pt x="15" y="172"/>
                    <a:pt x="15" y="116"/>
                  </a:cubicBezTo>
                  <a:cubicBezTo>
                    <a:pt x="15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1"/>
                    <a:pt x="51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3" name="Freeform 241">
              <a:extLst>
                <a:ext uri="{FF2B5EF4-FFF2-40B4-BE49-F238E27FC236}">
                  <a16:creationId xmlns:a16="http://schemas.microsoft.com/office/drawing/2014/main" id="{30891900-71CB-4D20-8235-4A22252567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6" y="1943"/>
              <a:ext cx="929" cy="716"/>
            </a:xfrm>
            <a:custGeom>
              <a:avLst/>
              <a:gdLst>
                <a:gd name="T0" fmla="*/ 196 w 392"/>
                <a:gd name="T1" fmla="*/ 302 h 302"/>
                <a:gd name="T2" fmla="*/ 2 w 392"/>
                <a:gd name="T3" fmla="*/ 214 h 302"/>
                <a:gd name="T4" fmla="*/ 0 w 392"/>
                <a:gd name="T5" fmla="*/ 212 h 302"/>
                <a:gd name="T6" fmla="*/ 0 w 392"/>
                <a:gd name="T7" fmla="*/ 209 h 302"/>
                <a:gd name="T8" fmla="*/ 58 w 392"/>
                <a:gd name="T9" fmla="*/ 55 h 302"/>
                <a:gd name="T10" fmla="*/ 196 w 392"/>
                <a:gd name="T11" fmla="*/ 0 h 302"/>
                <a:gd name="T12" fmla="*/ 334 w 392"/>
                <a:gd name="T13" fmla="*/ 55 h 302"/>
                <a:gd name="T14" fmla="*/ 392 w 392"/>
                <a:gd name="T15" fmla="*/ 209 h 302"/>
                <a:gd name="T16" fmla="*/ 392 w 392"/>
                <a:gd name="T17" fmla="*/ 212 h 302"/>
                <a:gd name="T18" fmla="*/ 390 w 392"/>
                <a:gd name="T19" fmla="*/ 214 h 302"/>
                <a:gd name="T20" fmla="*/ 196 w 392"/>
                <a:gd name="T2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302">
                  <a:moveTo>
                    <a:pt x="196" y="302"/>
                  </a:moveTo>
                  <a:cubicBezTo>
                    <a:pt x="122" y="302"/>
                    <a:pt x="54" y="271"/>
                    <a:pt x="2" y="21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46"/>
                    <a:pt x="20" y="93"/>
                    <a:pt x="58" y="55"/>
                  </a:cubicBezTo>
                  <a:cubicBezTo>
                    <a:pt x="93" y="19"/>
                    <a:pt x="142" y="0"/>
                    <a:pt x="196" y="0"/>
                  </a:cubicBezTo>
                  <a:cubicBezTo>
                    <a:pt x="250" y="0"/>
                    <a:pt x="299" y="19"/>
                    <a:pt x="334" y="55"/>
                  </a:cubicBezTo>
                  <a:cubicBezTo>
                    <a:pt x="372" y="93"/>
                    <a:pt x="392" y="146"/>
                    <a:pt x="392" y="209"/>
                  </a:cubicBezTo>
                  <a:cubicBezTo>
                    <a:pt x="392" y="212"/>
                    <a:pt x="392" y="212"/>
                    <a:pt x="392" y="212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38" y="271"/>
                    <a:pt x="269" y="302"/>
                    <a:pt x="196" y="302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4" name="Freeform 242">
              <a:extLst>
                <a:ext uri="{FF2B5EF4-FFF2-40B4-BE49-F238E27FC236}">
                  <a16:creationId xmlns:a16="http://schemas.microsoft.com/office/drawing/2014/main" id="{93BB2271-C9DE-4738-9BED-D4F0227766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47" y="1924"/>
              <a:ext cx="967" cy="754"/>
            </a:xfrm>
            <a:custGeom>
              <a:avLst/>
              <a:gdLst>
                <a:gd name="T0" fmla="*/ 204 w 408"/>
                <a:gd name="T1" fmla="*/ 16 h 318"/>
                <a:gd name="T2" fmla="*/ 392 w 408"/>
                <a:gd name="T3" fmla="*/ 217 h 318"/>
                <a:gd name="T4" fmla="*/ 204 w 408"/>
                <a:gd name="T5" fmla="*/ 302 h 318"/>
                <a:gd name="T6" fmla="*/ 16 w 408"/>
                <a:gd name="T7" fmla="*/ 217 h 318"/>
                <a:gd name="T8" fmla="*/ 204 w 408"/>
                <a:gd name="T9" fmla="*/ 16 h 318"/>
                <a:gd name="T10" fmla="*/ 204 w 408"/>
                <a:gd name="T11" fmla="*/ 0 h 318"/>
                <a:gd name="T12" fmla="*/ 60 w 408"/>
                <a:gd name="T13" fmla="*/ 57 h 318"/>
                <a:gd name="T14" fmla="*/ 0 w 408"/>
                <a:gd name="T15" fmla="*/ 217 h 318"/>
                <a:gd name="T16" fmla="*/ 0 w 408"/>
                <a:gd name="T17" fmla="*/ 223 h 318"/>
                <a:gd name="T18" fmla="*/ 4 w 408"/>
                <a:gd name="T19" fmla="*/ 228 h 318"/>
                <a:gd name="T20" fmla="*/ 204 w 408"/>
                <a:gd name="T21" fmla="*/ 318 h 318"/>
                <a:gd name="T22" fmla="*/ 404 w 408"/>
                <a:gd name="T23" fmla="*/ 228 h 318"/>
                <a:gd name="T24" fmla="*/ 408 w 408"/>
                <a:gd name="T25" fmla="*/ 223 h 318"/>
                <a:gd name="T26" fmla="*/ 408 w 408"/>
                <a:gd name="T27" fmla="*/ 217 h 318"/>
                <a:gd name="T28" fmla="*/ 348 w 408"/>
                <a:gd name="T29" fmla="*/ 57 h 318"/>
                <a:gd name="T30" fmla="*/ 204 w 408"/>
                <a:gd name="T3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8" h="318">
                  <a:moveTo>
                    <a:pt x="204" y="16"/>
                  </a:moveTo>
                  <a:cubicBezTo>
                    <a:pt x="307" y="16"/>
                    <a:pt x="392" y="89"/>
                    <a:pt x="392" y="217"/>
                  </a:cubicBezTo>
                  <a:cubicBezTo>
                    <a:pt x="344" y="270"/>
                    <a:pt x="278" y="302"/>
                    <a:pt x="204" y="302"/>
                  </a:cubicBezTo>
                  <a:cubicBezTo>
                    <a:pt x="130" y="302"/>
                    <a:pt x="64" y="270"/>
                    <a:pt x="16" y="217"/>
                  </a:cubicBezTo>
                  <a:cubicBezTo>
                    <a:pt x="16" y="89"/>
                    <a:pt x="100" y="16"/>
                    <a:pt x="204" y="16"/>
                  </a:cubicBezTo>
                  <a:moveTo>
                    <a:pt x="204" y="0"/>
                  </a:moveTo>
                  <a:cubicBezTo>
                    <a:pt x="148" y="0"/>
                    <a:pt x="96" y="20"/>
                    <a:pt x="60" y="57"/>
                  </a:cubicBezTo>
                  <a:cubicBezTo>
                    <a:pt x="21" y="96"/>
                    <a:pt x="0" y="152"/>
                    <a:pt x="0" y="21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7" y="286"/>
                    <a:pt x="128" y="318"/>
                    <a:pt x="204" y="318"/>
                  </a:cubicBezTo>
                  <a:cubicBezTo>
                    <a:pt x="280" y="318"/>
                    <a:pt x="351" y="286"/>
                    <a:pt x="404" y="228"/>
                  </a:cubicBezTo>
                  <a:cubicBezTo>
                    <a:pt x="408" y="223"/>
                    <a:pt x="408" y="223"/>
                    <a:pt x="408" y="223"/>
                  </a:cubicBezTo>
                  <a:cubicBezTo>
                    <a:pt x="408" y="217"/>
                    <a:pt x="408" y="217"/>
                    <a:pt x="408" y="217"/>
                  </a:cubicBezTo>
                  <a:cubicBezTo>
                    <a:pt x="408" y="152"/>
                    <a:pt x="387" y="96"/>
                    <a:pt x="348" y="57"/>
                  </a:cubicBezTo>
                  <a:cubicBezTo>
                    <a:pt x="311" y="20"/>
                    <a:pt x="260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5" name="Oval 243">
              <a:extLst>
                <a:ext uri="{FF2B5EF4-FFF2-40B4-BE49-F238E27FC236}">
                  <a16:creationId xmlns:a16="http://schemas.microsoft.com/office/drawing/2014/main" id="{36A17176-CCF6-4439-AE6F-548860DF2C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77" y="1423"/>
              <a:ext cx="507" cy="515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6" name="Freeform 244">
              <a:extLst>
                <a:ext uri="{FF2B5EF4-FFF2-40B4-BE49-F238E27FC236}">
                  <a16:creationId xmlns:a16="http://schemas.microsoft.com/office/drawing/2014/main" id="{30380711-E342-4848-8E3B-85BF56970C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8" y="1404"/>
              <a:ext cx="542" cy="553"/>
            </a:xfrm>
            <a:custGeom>
              <a:avLst/>
              <a:gdLst>
                <a:gd name="T0" fmla="*/ 115 w 229"/>
                <a:gd name="T1" fmla="*/ 15 h 233"/>
                <a:gd name="T2" fmla="*/ 214 w 229"/>
                <a:gd name="T3" fmla="*/ 116 h 233"/>
                <a:gd name="T4" fmla="*/ 115 w 229"/>
                <a:gd name="T5" fmla="*/ 218 h 233"/>
                <a:gd name="T6" fmla="*/ 16 w 229"/>
                <a:gd name="T7" fmla="*/ 116 h 233"/>
                <a:gd name="T8" fmla="*/ 115 w 229"/>
                <a:gd name="T9" fmla="*/ 15 h 233"/>
                <a:gd name="T10" fmla="*/ 115 w 229"/>
                <a:gd name="T11" fmla="*/ 0 h 233"/>
                <a:gd name="T12" fmla="*/ 0 w 229"/>
                <a:gd name="T13" fmla="*/ 116 h 233"/>
                <a:gd name="T14" fmla="*/ 115 w 229"/>
                <a:gd name="T15" fmla="*/ 233 h 233"/>
                <a:gd name="T16" fmla="*/ 229 w 229"/>
                <a:gd name="T17" fmla="*/ 116 h 233"/>
                <a:gd name="T18" fmla="*/ 115 w 229"/>
                <a:gd name="T1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3">
                  <a:moveTo>
                    <a:pt x="115" y="15"/>
                  </a:moveTo>
                  <a:cubicBezTo>
                    <a:pt x="170" y="15"/>
                    <a:pt x="214" y="60"/>
                    <a:pt x="214" y="116"/>
                  </a:cubicBezTo>
                  <a:cubicBezTo>
                    <a:pt x="214" y="172"/>
                    <a:pt x="170" y="218"/>
                    <a:pt x="115" y="218"/>
                  </a:cubicBezTo>
                  <a:cubicBezTo>
                    <a:pt x="60" y="218"/>
                    <a:pt x="16" y="172"/>
                    <a:pt x="16" y="116"/>
                  </a:cubicBezTo>
                  <a:cubicBezTo>
                    <a:pt x="16" y="60"/>
                    <a:pt x="60" y="15"/>
                    <a:pt x="115" y="15"/>
                  </a:cubicBezTo>
                  <a:moveTo>
                    <a:pt x="115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1"/>
                    <a:pt x="52" y="233"/>
                    <a:pt x="115" y="233"/>
                  </a:cubicBezTo>
                  <a:cubicBezTo>
                    <a:pt x="178" y="233"/>
                    <a:pt x="229" y="181"/>
                    <a:pt x="229" y="116"/>
                  </a:cubicBezTo>
                  <a:cubicBezTo>
                    <a:pt x="229" y="52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7" name="Freeform 245">
              <a:extLst>
                <a:ext uri="{FF2B5EF4-FFF2-40B4-BE49-F238E27FC236}">
                  <a16:creationId xmlns:a16="http://schemas.microsoft.com/office/drawing/2014/main" id="{1FEF8964-9B22-45BD-90EB-121420EAA9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5" y="2154"/>
              <a:ext cx="946" cy="736"/>
            </a:xfrm>
            <a:custGeom>
              <a:avLst/>
              <a:gdLst>
                <a:gd name="T0" fmla="*/ 199 w 399"/>
                <a:gd name="T1" fmla="*/ 310 h 310"/>
                <a:gd name="T2" fmla="*/ 3 w 399"/>
                <a:gd name="T3" fmla="*/ 221 h 310"/>
                <a:gd name="T4" fmla="*/ 0 w 399"/>
                <a:gd name="T5" fmla="*/ 217 h 310"/>
                <a:gd name="T6" fmla="*/ 0 w 399"/>
                <a:gd name="T7" fmla="*/ 213 h 310"/>
                <a:gd name="T8" fmla="*/ 58 w 399"/>
                <a:gd name="T9" fmla="*/ 55 h 310"/>
                <a:gd name="T10" fmla="*/ 199 w 399"/>
                <a:gd name="T11" fmla="*/ 0 h 310"/>
                <a:gd name="T12" fmla="*/ 341 w 399"/>
                <a:gd name="T13" fmla="*/ 55 h 310"/>
                <a:gd name="T14" fmla="*/ 399 w 399"/>
                <a:gd name="T15" fmla="*/ 213 h 310"/>
                <a:gd name="T16" fmla="*/ 399 w 399"/>
                <a:gd name="T17" fmla="*/ 217 h 310"/>
                <a:gd name="T18" fmla="*/ 396 w 399"/>
                <a:gd name="T19" fmla="*/ 221 h 310"/>
                <a:gd name="T20" fmla="*/ 199 w 399"/>
                <a:gd name="T2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10">
                  <a:moveTo>
                    <a:pt x="199" y="310"/>
                  </a:moveTo>
                  <a:cubicBezTo>
                    <a:pt x="125" y="310"/>
                    <a:pt x="55" y="278"/>
                    <a:pt x="3" y="221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48"/>
                    <a:pt x="20" y="94"/>
                    <a:pt x="58" y="55"/>
                  </a:cubicBezTo>
                  <a:cubicBezTo>
                    <a:pt x="94" y="19"/>
                    <a:pt x="144" y="0"/>
                    <a:pt x="199" y="0"/>
                  </a:cubicBezTo>
                  <a:cubicBezTo>
                    <a:pt x="255" y="0"/>
                    <a:pt x="305" y="19"/>
                    <a:pt x="341" y="55"/>
                  </a:cubicBezTo>
                  <a:cubicBezTo>
                    <a:pt x="379" y="94"/>
                    <a:pt x="399" y="148"/>
                    <a:pt x="399" y="213"/>
                  </a:cubicBezTo>
                  <a:cubicBezTo>
                    <a:pt x="399" y="217"/>
                    <a:pt x="399" y="217"/>
                    <a:pt x="399" y="217"/>
                  </a:cubicBezTo>
                  <a:cubicBezTo>
                    <a:pt x="396" y="221"/>
                    <a:pt x="396" y="221"/>
                    <a:pt x="396" y="221"/>
                  </a:cubicBezTo>
                  <a:cubicBezTo>
                    <a:pt x="344" y="278"/>
                    <a:pt x="274" y="310"/>
                    <a:pt x="199" y="31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8" name="Freeform 246">
              <a:extLst>
                <a:ext uri="{FF2B5EF4-FFF2-40B4-BE49-F238E27FC236}">
                  <a16:creationId xmlns:a16="http://schemas.microsoft.com/office/drawing/2014/main" id="{92FCFEE1-92E4-4571-9973-CC20F6B99A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126"/>
              <a:ext cx="1002" cy="792"/>
            </a:xfrm>
            <a:custGeom>
              <a:avLst/>
              <a:gdLst>
                <a:gd name="T0" fmla="*/ 211 w 423"/>
                <a:gd name="T1" fmla="*/ 23 h 334"/>
                <a:gd name="T2" fmla="*/ 399 w 423"/>
                <a:gd name="T3" fmla="*/ 225 h 334"/>
                <a:gd name="T4" fmla="*/ 211 w 423"/>
                <a:gd name="T5" fmla="*/ 310 h 334"/>
                <a:gd name="T6" fmla="*/ 24 w 423"/>
                <a:gd name="T7" fmla="*/ 225 h 334"/>
                <a:gd name="T8" fmla="*/ 211 w 423"/>
                <a:gd name="T9" fmla="*/ 23 h 334"/>
                <a:gd name="T10" fmla="*/ 211 w 423"/>
                <a:gd name="T11" fmla="*/ 0 h 334"/>
                <a:gd name="T12" fmla="*/ 62 w 423"/>
                <a:gd name="T13" fmla="*/ 59 h 334"/>
                <a:gd name="T14" fmla="*/ 0 w 423"/>
                <a:gd name="T15" fmla="*/ 225 h 334"/>
                <a:gd name="T16" fmla="*/ 0 w 423"/>
                <a:gd name="T17" fmla="*/ 234 h 334"/>
                <a:gd name="T18" fmla="*/ 6 w 423"/>
                <a:gd name="T19" fmla="*/ 241 h 334"/>
                <a:gd name="T20" fmla="*/ 211 w 423"/>
                <a:gd name="T21" fmla="*/ 334 h 334"/>
                <a:gd name="T22" fmla="*/ 417 w 423"/>
                <a:gd name="T23" fmla="*/ 241 h 334"/>
                <a:gd name="T24" fmla="*/ 423 w 423"/>
                <a:gd name="T25" fmla="*/ 234 h 334"/>
                <a:gd name="T26" fmla="*/ 423 w 423"/>
                <a:gd name="T27" fmla="*/ 225 h 334"/>
                <a:gd name="T28" fmla="*/ 361 w 423"/>
                <a:gd name="T29" fmla="*/ 59 h 334"/>
                <a:gd name="T30" fmla="*/ 211 w 423"/>
                <a:gd name="T3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3" h="334">
                  <a:moveTo>
                    <a:pt x="211" y="23"/>
                  </a:moveTo>
                  <a:cubicBezTo>
                    <a:pt x="315" y="23"/>
                    <a:pt x="399" y="96"/>
                    <a:pt x="399" y="225"/>
                  </a:cubicBezTo>
                  <a:cubicBezTo>
                    <a:pt x="352" y="277"/>
                    <a:pt x="285" y="310"/>
                    <a:pt x="211" y="310"/>
                  </a:cubicBezTo>
                  <a:cubicBezTo>
                    <a:pt x="138" y="310"/>
                    <a:pt x="71" y="277"/>
                    <a:pt x="24" y="225"/>
                  </a:cubicBezTo>
                  <a:cubicBezTo>
                    <a:pt x="24" y="96"/>
                    <a:pt x="108" y="23"/>
                    <a:pt x="211" y="23"/>
                  </a:cubicBezTo>
                  <a:moveTo>
                    <a:pt x="211" y="0"/>
                  </a:moveTo>
                  <a:cubicBezTo>
                    <a:pt x="153" y="0"/>
                    <a:pt x="100" y="21"/>
                    <a:pt x="62" y="59"/>
                  </a:cubicBezTo>
                  <a:cubicBezTo>
                    <a:pt x="21" y="100"/>
                    <a:pt x="0" y="157"/>
                    <a:pt x="0" y="22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41"/>
                    <a:pt x="6" y="241"/>
                    <a:pt x="6" y="241"/>
                  </a:cubicBezTo>
                  <a:cubicBezTo>
                    <a:pt x="60" y="301"/>
                    <a:pt x="133" y="334"/>
                    <a:pt x="211" y="334"/>
                  </a:cubicBezTo>
                  <a:cubicBezTo>
                    <a:pt x="290" y="334"/>
                    <a:pt x="363" y="301"/>
                    <a:pt x="417" y="241"/>
                  </a:cubicBezTo>
                  <a:cubicBezTo>
                    <a:pt x="423" y="234"/>
                    <a:pt x="423" y="234"/>
                    <a:pt x="423" y="234"/>
                  </a:cubicBezTo>
                  <a:cubicBezTo>
                    <a:pt x="423" y="225"/>
                    <a:pt x="423" y="225"/>
                    <a:pt x="423" y="225"/>
                  </a:cubicBezTo>
                  <a:cubicBezTo>
                    <a:pt x="423" y="157"/>
                    <a:pt x="402" y="100"/>
                    <a:pt x="361" y="59"/>
                  </a:cubicBezTo>
                  <a:cubicBezTo>
                    <a:pt x="323" y="21"/>
                    <a:pt x="270" y="0"/>
                    <a:pt x="2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09" name="Oval 247">
              <a:extLst>
                <a:ext uri="{FF2B5EF4-FFF2-40B4-BE49-F238E27FC236}">
                  <a16:creationId xmlns:a16="http://schemas.microsoft.com/office/drawing/2014/main" id="{7E28A8A6-2B5F-42A8-9992-445C28680E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36" y="1642"/>
              <a:ext cx="505" cy="51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  <p:sp>
          <p:nvSpPr>
            <p:cNvPr id="110" name="Freeform 248">
              <a:extLst>
                <a:ext uri="{FF2B5EF4-FFF2-40B4-BE49-F238E27FC236}">
                  <a16:creationId xmlns:a16="http://schemas.microsoft.com/office/drawing/2014/main" id="{F8C831BD-4227-47FD-B78C-5771915B46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7" y="1625"/>
              <a:ext cx="543" cy="550"/>
            </a:xfrm>
            <a:custGeom>
              <a:avLst/>
              <a:gdLst>
                <a:gd name="T0" fmla="*/ 114 w 229"/>
                <a:gd name="T1" fmla="*/ 15 h 232"/>
                <a:gd name="T2" fmla="*/ 214 w 229"/>
                <a:gd name="T3" fmla="*/ 116 h 232"/>
                <a:gd name="T4" fmla="*/ 114 w 229"/>
                <a:gd name="T5" fmla="*/ 217 h 232"/>
                <a:gd name="T6" fmla="*/ 15 w 229"/>
                <a:gd name="T7" fmla="*/ 116 h 232"/>
                <a:gd name="T8" fmla="*/ 114 w 229"/>
                <a:gd name="T9" fmla="*/ 15 h 232"/>
                <a:gd name="T10" fmla="*/ 114 w 229"/>
                <a:gd name="T11" fmla="*/ 0 h 232"/>
                <a:gd name="T12" fmla="*/ 0 w 229"/>
                <a:gd name="T13" fmla="*/ 116 h 232"/>
                <a:gd name="T14" fmla="*/ 114 w 229"/>
                <a:gd name="T15" fmla="*/ 232 h 232"/>
                <a:gd name="T16" fmla="*/ 229 w 229"/>
                <a:gd name="T17" fmla="*/ 116 h 232"/>
                <a:gd name="T18" fmla="*/ 114 w 229"/>
                <a:gd name="T1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32">
                  <a:moveTo>
                    <a:pt x="114" y="15"/>
                  </a:moveTo>
                  <a:cubicBezTo>
                    <a:pt x="169" y="15"/>
                    <a:pt x="214" y="60"/>
                    <a:pt x="214" y="116"/>
                  </a:cubicBezTo>
                  <a:cubicBezTo>
                    <a:pt x="214" y="172"/>
                    <a:pt x="169" y="217"/>
                    <a:pt x="114" y="217"/>
                  </a:cubicBezTo>
                  <a:cubicBezTo>
                    <a:pt x="60" y="217"/>
                    <a:pt x="15" y="172"/>
                    <a:pt x="15" y="116"/>
                  </a:cubicBezTo>
                  <a:cubicBezTo>
                    <a:pt x="15" y="60"/>
                    <a:pt x="60" y="15"/>
                    <a:pt x="114" y="15"/>
                  </a:cubicBezTo>
                  <a:moveTo>
                    <a:pt x="114" y="0"/>
                  </a:moveTo>
                  <a:cubicBezTo>
                    <a:pt x="51" y="0"/>
                    <a:pt x="0" y="52"/>
                    <a:pt x="0" y="116"/>
                  </a:cubicBezTo>
                  <a:cubicBezTo>
                    <a:pt x="0" y="180"/>
                    <a:pt x="51" y="232"/>
                    <a:pt x="114" y="232"/>
                  </a:cubicBezTo>
                  <a:cubicBezTo>
                    <a:pt x="178" y="232"/>
                    <a:pt x="229" y="180"/>
                    <a:pt x="229" y="116"/>
                  </a:cubicBezTo>
                  <a:cubicBezTo>
                    <a:pt x="229" y="52"/>
                    <a:pt x="178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050" dirty="0"/>
            </a:p>
          </p:txBody>
        </p:sp>
      </p:grpSp>
      <p:sp>
        <p:nvSpPr>
          <p:cNvPr id="111" name="pilhoyre" hidden="1">
            <a:extLst>
              <a:ext uri="{FF2B5EF4-FFF2-40B4-BE49-F238E27FC236}">
                <a16:creationId xmlns:a16="http://schemas.microsoft.com/office/drawing/2014/main" id="{A95E0516-8ACF-4E19-8AEC-51AA407C036B}"/>
              </a:ext>
            </a:extLst>
          </p:cNvPr>
          <p:cNvSpPr>
            <a:spLocks/>
          </p:cNvSpPr>
          <p:nvPr userDrawn="1"/>
        </p:nvSpPr>
        <p:spPr bwMode="auto">
          <a:xfrm>
            <a:off x="3091756" y="1752518"/>
            <a:ext cx="674489" cy="352589"/>
          </a:xfrm>
          <a:custGeom>
            <a:avLst/>
            <a:gdLst>
              <a:gd name="T0" fmla="*/ 473 w 479"/>
              <a:gd name="T1" fmla="*/ 117 h 249"/>
              <a:gd name="T2" fmla="*/ 313 w 479"/>
              <a:gd name="T3" fmla="*/ 5 h 249"/>
              <a:gd name="T4" fmla="*/ 298 w 479"/>
              <a:gd name="T5" fmla="*/ 13 h 249"/>
              <a:gd name="T6" fmla="*/ 298 w 479"/>
              <a:gd name="T7" fmla="*/ 72 h 249"/>
              <a:gd name="T8" fmla="*/ 0 w 479"/>
              <a:gd name="T9" fmla="*/ 72 h 249"/>
              <a:gd name="T10" fmla="*/ 0 w 479"/>
              <a:gd name="T11" fmla="*/ 177 h 249"/>
              <a:gd name="T12" fmla="*/ 298 w 479"/>
              <a:gd name="T13" fmla="*/ 177 h 249"/>
              <a:gd name="T14" fmla="*/ 298 w 479"/>
              <a:gd name="T15" fmla="*/ 237 h 249"/>
              <a:gd name="T16" fmla="*/ 313 w 479"/>
              <a:gd name="T17" fmla="*/ 245 h 249"/>
              <a:gd name="T18" fmla="*/ 473 w 479"/>
              <a:gd name="T19" fmla="*/ 133 h 249"/>
              <a:gd name="T20" fmla="*/ 473 w 479"/>
              <a:gd name="T21" fmla="*/ 117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473" y="117"/>
                </a:moveTo>
                <a:cubicBezTo>
                  <a:pt x="313" y="5"/>
                  <a:pt x="313" y="5"/>
                  <a:pt x="313" y="5"/>
                </a:cubicBezTo>
                <a:cubicBezTo>
                  <a:pt x="307" y="0"/>
                  <a:pt x="298" y="5"/>
                  <a:pt x="298" y="13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77"/>
                  <a:pt x="0" y="177"/>
                  <a:pt x="0" y="177"/>
                </a:cubicBezTo>
                <a:cubicBezTo>
                  <a:pt x="298" y="177"/>
                  <a:pt x="298" y="177"/>
                  <a:pt x="298" y="177"/>
                </a:cubicBezTo>
                <a:cubicBezTo>
                  <a:pt x="298" y="237"/>
                  <a:pt x="298" y="237"/>
                  <a:pt x="298" y="237"/>
                </a:cubicBezTo>
                <a:cubicBezTo>
                  <a:pt x="298" y="245"/>
                  <a:pt x="307" y="249"/>
                  <a:pt x="313" y="245"/>
                </a:cubicBezTo>
                <a:cubicBezTo>
                  <a:pt x="473" y="133"/>
                  <a:pt x="473" y="133"/>
                  <a:pt x="473" y="133"/>
                </a:cubicBezTo>
                <a:cubicBezTo>
                  <a:pt x="479" y="129"/>
                  <a:pt x="479" y="121"/>
                  <a:pt x="473" y="117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050" dirty="0"/>
          </a:p>
        </p:txBody>
      </p:sp>
      <p:sp>
        <p:nvSpPr>
          <p:cNvPr id="112" name="pilvenstre" hidden="1">
            <a:extLst>
              <a:ext uri="{FF2B5EF4-FFF2-40B4-BE49-F238E27FC236}">
                <a16:creationId xmlns:a16="http://schemas.microsoft.com/office/drawing/2014/main" id="{2334D452-8E52-4E04-9378-7979054515CF}"/>
              </a:ext>
            </a:extLst>
          </p:cNvPr>
          <p:cNvSpPr>
            <a:spLocks/>
          </p:cNvSpPr>
          <p:nvPr userDrawn="1"/>
        </p:nvSpPr>
        <p:spPr bwMode="auto">
          <a:xfrm>
            <a:off x="3091756" y="1752518"/>
            <a:ext cx="674489" cy="352589"/>
          </a:xfrm>
          <a:custGeom>
            <a:avLst/>
            <a:gdLst>
              <a:gd name="T0" fmla="*/ 6 w 479"/>
              <a:gd name="T1" fmla="*/ 133 h 249"/>
              <a:gd name="T2" fmla="*/ 165 w 479"/>
              <a:gd name="T3" fmla="*/ 245 h 249"/>
              <a:gd name="T4" fmla="*/ 181 w 479"/>
              <a:gd name="T5" fmla="*/ 237 h 249"/>
              <a:gd name="T6" fmla="*/ 181 w 479"/>
              <a:gd name="T7" fmla="*/ 177 h 249"/>
              <a:gd name="T8" fmla="*/ 479 w 479"/>
              <a:gd name="T9" fmla="*/ 177 h 249"/>
              <a:gd name="T10" fmla="*/ 479 w 479"/>
              <a:gd name="T11" fmla="*/ 72 h 249"/>
              <a:gd name="T12" fmla="*/ 181 w 479"/>
              <a:gd name="T13" fmla="*/ 72 h 249"/>
              <a:gd name="T14" fmla="*/ 181 w 479"/>
              <a:gd name="T15" fmla="*/ 13 h 249"/>
              <a:gd name="T16" fmla="*/ 165 w 479"/>
              <a:gd name="T17" fmla="*/ 5 h 249"/>
              <a:gd name="T18" fmla="*/ 6 w 479"/>
              <a:gd name="T19" fmla="*/ 117 h 249"/>
              <a:gd name="T20" fmla="*/ 6 w 479"/>
              <a:gd name="T21" fmla="*/ 13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9" h="249">
                <a:moveTo>
                  <a:pt x="6" y="133"/>
                </a:moveTo>
                <a:cubicBezTo>
                  <a:pt x="165" y="245"/>
                  <a:pt x="165" y="245"/>
                  <a:pt x="165" y="245"/>
                </a:cubicBezTo>
                <a:cubicBezTo>
                  <a:pt x="172" y="249"/>
                  <a:pt x="181" y="245"/>
                  <a:pt x="181" y="237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479" y="177"/>
                  <a:pt x="479" y="177"/>
                  <a:pt x="479" y="177"/>
                </a:cubicBezTo>
                <a:cubicBezTo>
                  <a:pt x="479" y="72"/>
                  <a:pt x="479" y="72"/>
                  <a:pt x="479" y="72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81" y="5"/>
                  <a:pt x="172" y="0"/>
                  <a:pt x="165" y="5"/>
                </a:cubicBezTo>
                <a:cubicBezTo>
                  <a:pt x="6" y="117"/>
                  <a:pt x="6" y="117"/>
                  <a:pt x="6" y="117"/>
                </a:cubicBezTo>
                <a:cubicBezTo>
                  <a:pt x="0" y="121"/>
                  <a:pt x="0" y="129"/>
                  <a:pt x="6" y="13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050" dirty="0"/>
          </a:p>
        </p:txBody>
      </p:sp>
      <p:sp>
        <p:nvSpPr>
          <p:cNvPr id="113" name="pilopp" hidden="1">
            <a:extLst>
              <a:ext uri="{FF2B5EF4-FFF2-40B4-BE49-F238E27FC236}">
                <a16:creationId xmlns:a16="http://schemas.microsoft.com/office/drawing/2014/main" id="{B21AD92E-C3BC-4B2F-8109-42A758F0296D}"/>
              </a:ext>
            </a:extLst>
          </p:cNvPr>
          <p:cNvSpPr>
            <a:spLocks/>
          </p:cNvSpPr>
          <p:nvPr userDrawn="1"/>
        </p:nvSpPr>
        <p:spPr bwMode="auto">
          <a:xfrm>
            <a:off x="3253681" y="1589030"/>
            <a:ext cx="350639" cy="679566"/>
          </a:xfrm>
          <a:custGeom>
            <a:avLst/>
            <a:gdLst>
              <a:gd name="T0" fmla="*/ 116 w 249"/>
              <a:gd name="T1" fmla="*/ 6 h 480"/>
              <a:gd name="T2" fmla="*/ 4 w 249"/>
              <a:gd name="T3" fmla="*/ 166 h 480"/>
              <a:gd name="T4" fmla="*/ 12 w 249"/>
              <a:gd name="T5" fmla="*/ 181 h 480"/>
              <a:gd name="T6" fmla="*/ 72 w 249"/>
              <a:gd name="T7" fmla="*/ 181 h 480"/>
              <a:gd name="T8" fmla="*/ 72 w 249"/>
              <a:gd name="T9" fmla="*/ 480 h 480"/>
              <a:gd name="T10" fmla="*/ 177 w 249"/>
              <a:gd name="T11" fmla="*/ 480 h 480"/>
              <a:gd name="T12" fmla="*/ 177 w 249"/>
              <a:gd name="T13" fmla="*/ 181 h 480"/>
              <a:gd name="T14" fmla="*/ 236 w 249"/>
              <a:gd name="T15" fmla="*/ 181 h 480"/>
              <a:gd name="T16" fmla="*/ 244 w 249"/>
              <a:gd name="T17" fmla="*/ 166 h 480"/>
              <a:gd name="T18" fmla="*/ 132 w 249"/>
              <a:gd name="T19" fmla="*/ 6 h 480"/>
              <a:gd name="T20" fmla="*/ 116 w 249"/>
              <a:gd name="T21" fmla="*/ 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80">
                <a:moveTo>
                  <a:pt x="116" y="6"/>
                </a:moveTo>
                <a:cubicBezTo>
                  <a:pt x="4" y="166"/>
                  <a:pt x="4" y="166"/>
                  <a:pt x="4" y="166"/>
                </a:cubicBezTo>
                <a:cubicBezTo>
                  <a:pt x="0" y="172"/>
                  <a:pt x="4" y="181"/>
                  <a:pt x="12" y="181"/>
                </a:cubicBezTo>
                <a:cubicBezTo>
                  <a:pt x="72" y="181"/>
                  <a:pt x="72" y="181"/>
                  <a:pt x="72" y="181"/>
                </a:cubicBezTo>
                <a:cubicBezTo>
                  <a:pt x="72" y="480"/>
                  <a:pt x="72" y="480"/>
                  <a:pt x="72" y="480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236" y="181"/>
                  <a:pt x="236" y="181"/>
                  <a:pt x="236" y="181"/>
                </a:cubicBezTo>
                <a:cubicBezTo>
                  <a:pt x="244" y="181"/>
                  <a:pt x="249" y="172"/>
                  <a:pt x="244" y="166"/>
                </a:cubicBezTo>
                <a:cubicBezTo>
                  <a:pt x="132" y="6"/>
                  <a:pt x="132" y="6"/>
                  <a:pt x="132" y="6"/>
                </a:cubicBezTo>
                <a:cubicBezTo>
                  <a:pt x="128" y="0"/>
                  <a:pt x="120" y="0"/>
                  <a:pt x="116" y="6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050" dirty="0"/>
          </a:p>
        </p:txBody>
      </p:sp>
      <p:sp>
        <p:nvSpPr>
          <p:cNvPr id="114" name="pilned" hidden="1">
            <a:extLst>
              <a:ext uri="{FF2B5EF4-FFF2-40B4-BE49-F238E27FC236}">
                <a16:creationId xmlns:a16="http://schemas.microsoft.com/office/drawing/2014/main" id="{E225C98A-170D-4ED0-BAF5-7B583159B302}"/>
              </a:ext>
            </a:extLst>
          </p:cNvPr>
          <p:cNvSpPr>
            <a:spLocks/>
          </p:cNvSpPr>
          <p:nvPr userDrawn="1"/>
        </p:nvSpPr>
        <p:spPr bwMode="auto">
          <a:xfrm>
            <a:off x="3253681" y="1589625"/>
            <a:ext cx="350639" cy="678375"/>
          </a:xfrm>
          <a:custGeom>
            <a:avLst/>
            <a:gdLst>
              <a:gd name="T0" fmla="*/ 132 w 249"/>
              <a:gd name="T1" fmla="*/ 473 h 479"/>
              <a:gd name="T2" fmla="*/ 245 w 249"/>
              <a:gd name="T3" fmla="*/ 314 h 479"/>
              <a:gd name="T4" fmla="*/ 236 w 249"/>
              <a:gd name="T5" fmla="*/ 298 h 479"/>
              <a:gd name="T6" fmla="*/ 177 w 249"/>
              <a:gd name="T7" fmla="*/ 298 h 479"/>
              <a:gd name="T8" fmla="*/ 177 w 249"/>
              <a:gd name="T9" fmla="*/ 0 h 479"/>
              <a:gd name="T10" fmla="*/ 72 w 249"/>
              <a:gd name="T11" fmla="*/ 0 h 479"/>
              <a:gd name="T12" fmla="*/ 72 w 249"/>
              <a:gd name="T13" fmla="*/ 298 h 479"/>
              <a:gd name="T14" fmla="*/ 12 w 249"/>
              <a:gd name="T15" fmla="*/ 298 h 479"/>
              <a:gd name="T16" fmla="*/ 4 w 249"/>
              <a:gd name="T17" fmla="*/ 314 h 479"/>
              <a:gd name="T18" fmla="*/ 116 w 249"/>
              <a:gd name="T19" fmla="*/ 473 h 479"/>
              <a:gd name="T20" fmla="*/ 132 w 249"/>
              <a:gd name="T21" fmla="*/ 4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" h="479">
                <a:moveTo>
                  <a:pt x="132" y="473"/>
                </a:moveTo>
                <a:cubicBezTo>
                  <a:pt x="245" y="314"/>
                  <a:pt x="245" y="314"/>
                  <a:pt x="245" y="314"/>
                </a:cubicBezTo>
                <a:cubicBezTo>
                  <a:pt x="249" y="307"/>
                  <a:pt x="244" y="298"/>
                  <a:pt x="236" y="298"/>
                </a:cubicBezTo>
                <a:cubicBezTo>
                  <a:pt x="177" y="298"/>
                  <a:pt x="177" y="298"/>
                  <a:pt x="177" y="298"/>
                </a:cubicBezTo>
                <a:cubicBezTo>
                  <a:pt x="177" y="0"/>
                  <a:pt x="177" y="0"/>
                  <a:pt x="177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298"/>
                  <a:pt x="72" y="298"/>
                  <a:pt x="72" y="298"/>
                </a:cubicBezTo>
                <a:cubicBezTo>
                  <a:pt x="12" y="298"/>
                  <a:pt x="12" y="298"/>
                  <a:pt x="12" y="298"/>
                </a:cubicBezTo>
                <a:cubicBezTo>
                  <a:pt x="4" y="298"/>
                  <a:pt x="0" y="307"/>
                  <a:pt x="4" y="314"/>
                </a:cubicBezTo>
                <a:cubicBezTo>
                  <a:pt x="116" y="473"/>
                  <a:pt x="116" y="473"/>
                  <a:pt x="116" y="473"/>
                </a:cubicBezTo>
                <a:cubicBezTo>
                  <a:pt x="120" y="479"/>
                  <a:pt x="128" y="479"/>
                  <a:pt x="132" y="47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L="0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97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95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927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7903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878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1855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3831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5806" algn="l" defTabSz="68395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050" dirty="0"/>
          </a:p>
        </p:txBody>
      </p:sp>
      <p:grpSp>
        <p:nvGrpSpPr>
          <p:cNvPr id="115" name="prosses4" hidden="1">
            <a:extLst>
              <a:ext uri="{FF2B5EF4-FFF2-40B4-BE49-F238E27FC236}">
                <a16:creationId xmlns:a16="http://schemas.microsoft.com/office/drawing/2014/main" id="{8FECF53A-495E-4AA0-A0ED-34E619178E5C}"/>
              </a:ext>
            </a:extLst>
          </p:cNvPr>
          <p:cNvGrpSpPr/>
          <p:nvPr userDrawn="1"/>
        </p:nvGrpSpPr>
        <p:grpSpPr>
          <a:xfrm>
            <a:off x="2392031" y="901091"/>
            <a:ext cx="2073939" cy="2055445"/>
            <a:chOff x="1949529" y="751583"/>
            <a:chExt cx="5530502" cy="5478645"/>
          </a:xfrm>
        </p:grpSpPr>
        <p:grpSp>
          <p:nvGrpSpPr>
            <p:cNvPr id="116" name="prosses4">
              <a:extLst>
                <a:ext uri="{FF2B5EF4-FFF2-40B4-BE49-F238E27FC236}">
                  <a16:creationId xmlns:a16="http://schemas.microsoft.com/office/drawing/2014/main" id="{DFD1A894-8923-4561-A228-6A4B334C841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55718" y="976312"/>
              <a:ext cx="4897443" cy="4897438"/>
              <a:chOff x="1336" y="615"/>
              <a:chExt cx="3085" cy="3085"/>
            </a:xfrm>
          </p:grpSpPr>
          <p:sp>
            <p:nvSpPr>
              <p:cNvPr id="121" name="Freeform 90">
                <a:extLst>
                  <a:ext uri="{FF2B5EF4-FFF2-40B4-BE49-F238E27FC236}">
                    <a16:creationId xmlns:a16="http://schemas.microsoft.com/office/drawing/2014/main" id="{29B06063-6F0D-4656-9FF7-CC29372A9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36" y="2179"/>
                <a:ext cx="1420" cy="1464"/>
              </a:xfrm>
              <a:custGeom>
                <a:avLst/>
                <a:gdLst>
                  <a:gd name="T0" fmla="*/ 399 w 600"/>
                  <a:gd name="T1" fmla="*/ 493 h 619"/>
                  <a:gd name="T2" fmla="*/ 391 w 600"/>
                  <a:gd name="T3" fmla="*/ 489 h 619"/>
                  <a:gd name="T4" fmla="*/ 382 w 600"/>
                  <a:gd name="T5" fmla="*/ 484 h 619"/>
                  <a:gd name="T6" fmla="*/ 373 w 600"/>
                  <a:gd name="T7" fmla="*/ 479 h 619"/>
                  <a:gd name="T8" fmla="*/ 365 w 600"/>
                  <a:gd name="T9" fmla="*/ 474 h 619"/>
                  <a:gd name="T10" fmla="*/ 356 w 600"/>
                  <a:gd name="T11" fmla="*/ 469 h 619"/>
                  <a:gd name="T12" fmla="*/ 349 w 600"/>
                  <a:gd name="T13" fmla="*/ 464 h 619"/>
                  <a:gd name="T14" fmla="*/ 340 w 600"/>
                  <a:gd name="T15" fmla="*/ 458 h 619"/>
                  <a:gd name="T16" fmla="*/ 333 w 600"/>
                  <a:gd name="T17" fmla="*/ 454 h 619"/>
                  <a:gd name="T18" fmla="*/ 324 w 600"/>
                  <a:gd name="T19" fmla="*/ 448 h 619"/>
                  <a:gd name="T20" fmla="*/ 318 w 600"/>
                  <a:gd name="T21" fmla="*/ 443 h 619"/>
                  <a:gd name="T22" fmla="*/ 94 w 600"/>
                  <a:gd name="T23" fmla="*/ 59 h 619"/>
                  <a:gd name="T24" fmla="*/ 121 w 600"/>
                  <a:gd name="T25" fmla="*/ 57 h 619"/>
                  <a:gd name="T26" fmla="*/ 57 w 600"/>
                  <a:gd name="T27" fmla="*/ 0 h 619"/>
                  <a:gd name="T28" fmla="*/ 0 w 600"/>
                  <a:gd name="T29" fmla="*/ 65 h 619"/>
                  <a:gd name="T30" fmla="*/ 26 w 600"/>
                  <a:gd name="T31" fmla="*/ 63 h 619"/>
                  <a:gd name="T32" fmla="*/ 254 w 600"/>
                  <a:gd name="T33" fmla="*/ 479 h 619"/>
                  <a:gd name="T34" fmla="*/ 254 w 600"/>
                  <a:gd name="T35" fmla="*/ 479 h 619"/>
                  <a:gd name="T36" fmla="*/ 254 w 600"/>
                  <a:gd name="T37" fmla="*/ 480 h 619"/>
                  <a:gd name="T38" fmla="*/ 271 w 600"/>
                  <a:gd name="T39" fmla="*/ 492 h 619"/>
                  <a:gd name="T40" fmla="*/ 275 w 600"/>
                  <a:gd name="T41" fmla="*/ 496 h 619"/>
                  <a:gd name="T42" fmla="*/ 288 w 600"/>
                  <a:gd name="T43" fmla="*/ 505 h 619"/>
                  <a:gd name="T44" fmla="*/ 294 w 600"/>
                  <a:gd name="T45" fmla="*/ 509 h 619"/>
                  <a:gd name="T46" fmla="*/ 306 w 600"/>
                  <a:gd name="T47" fmla="*/ 518 h 619"/>
                  <a:gd name="T48" fmla="*/ 313 w 600"/>
                  <a:gd name="T49" fmla="*/ 522 h 619"/>
                  <a:gd name="T50" fmla="*/ 325 w 600"/>
                  <a:gd name="T51" fmla="*/ 530 h 619"/>
                  <a:gd name="T52" fmla="*/ 331 w 600"/>
                  <a:gd name="T53" fmla="*/ 533 h 619"/>
                  <a:gd name="T54" fmla="*/ 345 w 600"/>
                  <a:gd name="T55" fmla="*/ 541 h 619"/>
                  <a:gd name="T56" fmla="*/ 350 w 600"/>
                  <a:gd name="T57" fmla="*/ 544 h 619"/>
                  <a:gd name="T58" fmla="*/ 388 w 600"/>
                  <a:gd name="T59" fmla="*/ 564 h 619"/>
                  <a:gd name="T60" fmla="*/ 388 w 600"/>
                  <a:gd name="T61" fmla="*/ 563 h 619"/>
                  <a:gd name="T62" fmla="*/ 596 w 600"/>
                  <a:gd name="T63" fmla="*/ 619 h 619"/>
                  <a:gd name="T64" fmla="*/ 596 w 600"/>
                  <a:gd name="T65" fmla="*/ 619 h 619"/>
                  <a:gd name="T66" fmla="*/ 575 w 600"/>
                  <a:gd name="T67" fmla="*/ 582 h 619"/>
                  <a:gd name="T68" fmla="*/ 575 w 600"/>
                  <a:gd name="T69" fmla="*/ 582 h 619"/>
                  <a:gd name="T70" fmla="*/ 575 w 600"/>
                  <a:gd name="T71" fmla="*/ 582 h 619"/>
                  <a:gd name="T72" fmla="*/ 600 w 600"/>
                  <a:gd name="T73" fmla="*/ 551 h 619"/>
                  <a:gd name="T74" fmla="*/ 399 w 600"/>
                  <a:gd name="T75" fmla="*/ 49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9">
                    <a:moveTo>
                      <a:pt x="399" y="493"/>
                    </a:moveTo>
                    <a:cubicBezTo>
                      <a:pt x="396" y="492"/>
                      <a:pt x="393" y="490"/>
                      <a:pt x="391" y="489"/>
                    </a:cubicBezTo>
                    <a:cubicBezTo>
                      <a:pt x="388" y="487"/>
                      <a:pt x="385" y="486"/>
                      <a:pt x="382" y="484"/>
                    </a:cubicBezTo>
                    <a:cubicBezTo>
                      <a:pt x="379" y="482"/>
                      <a:pt x="376" y="481"/>
                      <a:pt x="373" y="479"/>
                    </a:cubicBezTo>
                    <a:cubicBezTo>
                      <a:pt x="370" y="477"/>
                      <a:pt x="368" y="476"/>
                      <a:pt x="365" y="474"/>
                    </a:cubicBezTo>
                    <a:cubicBezTo>
                      <a:pt x="362" y="473"/>
                      <a:pt x="359" y="471"/>
                      <a:pt x="356" y="469"/>
                    </a:cubicBezTo>
                    <a:cubicBezTo>
                      <a:pt x="354" y="467"/>
                      <a:pt x="351" y="466"/>
                      <a:pt x="349" y="464"/>
                    </a:cubicBezTo>
                    <a:cubicBezTo>
                      <a:pt x="346" y="462"/>
                      <a:pt x="343" y="460"/>
                      <a:pt x="340" y="458"/>
                    </a:cubicBezTo>
                    <a:cubicBezTo>
                      <a:pt x="338" y="457"/>
                      <a:pt x="335" y="455"/>
                      <a:pt x="333" y="454"/>
                    </a:cubicBezTo>
                    <a:cubicBezTo>
                      <a:pt x="330" y="452"/>
                      <a:pt x="327" y="450"/>
                      <a:pt x="324" y="448"/>
                    </a:cubicBezTo>
                    <a:cubicBezTo>
                      <a:pt x="322" y="446"/>
                      <a:pt x="320" y="445"/>
                      <a:pt x="318" y="443"/>
                    </a:cubicBezTo>
                    <a:cubicBezTo>
                      <a:pt x="197" y="353"/>
                      <a:pt x="113" y="216"/>
                      <a:pt x="94" y="59"/>
                    </a:cubicBezTo>
                    <a:cubicBezTo>
                      <a:pt x="121" y="57"/>
                      <a:pt x="121" y="57"/>
                      <a:pt x="121" y="5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45" y="230"/>
                      <a:pt x="130" y="378"/>
                      <a:pt x="254" y="479"/>
                    </a:cubicBezTo>
                    <a:cubicBezTo>
                      <a:pt x="254" y="479"/>
                      <a:pt x="254" y="479"/>
                      <a:pt x="254" y="479"/>
                    </a:cubicBezTo>
                    <a:cubicBezTo>
                      <a:pt x="254" y="479"/>
                      <a:pt x="254" y="479"/>
                      <a:pt x="254" y="480"/>
                    </a:cubicBezTo>
                    <a:cubicBezTo>
                      <a:pt x="260" y="484"/>
                      <a:pt x="265" y="488"/>
                      <a:pt x="271" y="492"/>
                    </a:cubicBezTo>
                    <a:cubicBezTo>
                      <a:pt x="272" y="494"/>
                      <a:pt x="274" y="495"/>
                      <a:pt x="275" y="496"/>
                    </a:cubicBezTo>
                    <a:cubicBezTo>
                      <a:pt x="280" y="499"/>
                      <a:pt x="284" y="502"/>
                      <a:pt x="288" y="505"/>
                    </a:cubicBezTo>
                    <a:cubicBezTo>
                      <a:pt x="290" y="507"/>
                      <a:pt x="292" y="508"/>
                      <a:pt x="294" y="509"/>
                    </a:cubicBezTo>
                    <a:cubicBezTo>
                      <a:pt x="298" y="512"/>
                      <a:pt x="302" y="515"/>
                      <a:pt x="306" y="518"/>
                    </a:cubicBezTo>
                    <a:cubicBezTo>
                      <a:pt x="308" y="519"/>
                      <a:pt x="310" y="521"/>
                      <a:pt x="313" y="522"/>
                    </a:cubicBezTo>
                    <a:cubicBezTo>
                      <a:pt x="317" y="525"/>
                      <a:pt x="321" y="527"/>
                      <a:pt x="325" y="530"/>
                    </a:cubicBezTo>
                    <a:cubicBezTo>
                      <a:pt x="327" y="531"/>
                      <a:pt x="329" y="532"/>
                      <a:pt x="331" y="533"/>
                    </a:cubicBezTo>
                    <a:cubicBezTo>
                      <a:pt x="336" y="536"/>
                      <a:pt x="341" y="539"/>
                      <a:pt x="345" y="541"/>
                    </a:cubicBezTo>
                    <a:cubicBezTo>
                      <a:pt x="347" y="542"/>
                      <a:pt x="349" y="543"/>
                      <a:pt x="350" y="544"/>
                    </a:cubicBezTo>
                    <a:cubicBezTo>
                      <a:pt x="363" y="551"/>
                      <a:pt x="375" y="558"/>
                      <a:pt x="388" y="564"/>
                    </a:cubicBezTo>
                    <a:cubicBezTo>
                      <a:pt x="388" y="563"/>
                      <a:pt x="388" y="563"/>
                      <a:pt x="388" y="563"/>
                    </a:cubicBezTo>
                    <a:cubicBezTo>
                      <a:pt x="453" y="593"/>
                      <a:pt x="523" y="612"/>
                      <a:pt x="596" y="619"/>
                    </a:cubicBezTo>
                    <a:cubicBezTo>
                      <a:pt x="596" y="619"/>
                      <a:pt x="596" y="619"/>
                      <a:pt x="596" y="619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575" y="582"/>
                      <a:pt x="575" y="582"/>
                      <a:pt x="575" y="582"/>
                    </a:cubicBezTo>
                    <a:cubicBezTo>
                      <a:pt x="600" y="551"/>
                      <a:pt x="600" y="551"/>
                      <a:pt x="600" y="551"/>
                    </a:cubicBezTo>
                    <a:cubicBezTo>
                      <a:pt x="528" y="544"/>
                      <a:pt x="460" y="524"/>
                      <a:pt x="399" y="4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22" name="Freeform 91">
                <a:extLst>
                  <a:ext uri="{FF2B5EF4-FFF2-40B4-BE49-F238E27FC236}">
                    <a16:creationId xmlns:a16="http://schemas.microsoft.com/office/drawing/2014/main" id="{D10C9EAA-35C1-43B6-8F05-C5A7A9905B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393" y="615"/>
                <a:ext cx="1464" cy="1420"/>
              </a:xfrm>
              <a:custGeom>
                <a:avLst/>
                <a:gdLst>
                  <a:gd name="T0" fmla="*/ 126 w 619"/>
                  <a:gd name="T1" fmla="*/ 399 h 600"/>
                  <a:gd name="T2" fmla="*/ 130 w 619"/>
                  <a:gd name="T3" fmla="*/ 391 h 600"/>
                  <a:gd name="T4" fmla="*/ 135 w 619"/>
                  <a:gd name="T5" fmla="*/ 382 h 600"/>
                  <a:gd name="T6" fmla="*/ 140 w 619"/>
                  <a:gd name="T7" fmla="*/ 373 h 600"/>
                  <a:gd name="T8" fmla="*/ 145 w 619"/>
                  <a:gd name="T9" fmla="*/ 365 h 600"/>
                  <a:gd name="T10" fmla="*/ 150 w 619"/>
                  <a:gd name="T11" fmla="*/ 356 h 600"/>
                  <a:gd name="T12" fmla="*/ 155 w 619"/>
                  <a:gd name="T13" fmla="*/ 349 h 600"/>
                  <a:gd name="T14" fmla="*/ 161 w 619"/>
                  <a:gd name="T15" fmla="*/ 340 h 600"/>
                  <a:gd name="T16" fmla="*/ 165 w 619"/>
                  <a:gd name="T17" fmla="*/ 333 h 600"/>
                  <a:gd name="T18" fmla="*/ 172 w 619"/>
                  <a:gd name="T19" fmla="*/ 324 h 600"/>
                  <a:gd name="T20" fmla="*/ 176 w 619"/>
                  <a:gd name="T21" fmla="*/ 318 h 600"/>
                  <a:gd name="T22" fmla="*/ 560 w 619"/>
                  <a:gd name="T23" fmla="*/ 94 h 600"/>
                  <a:gd name="T24" fmla="*/ 562 w 619"/>
                  <a:gd name="T25" fmla="*/ 121 h 600"/>
                  <a:gd name="T26" fmla="*/ 619 w 619"/>
                  <a:gd name="T27" fmla="*/ 57 h 600"/>
                  <a:gd name="T28" fmla="*/ 554 w 619"/>
                  <a:gd name="T29" fmla="*/ 0 h 600"/>
                  <a:gd name="T30" fmla="*/ 556 w 619"/>
                  <a:gd name="T31" fmla="*/ 26 h 600"/>
                  <a:gd name="T32" fmla="*/ 140 w 619"/>
                  <a:gd name="T33" fmla="*/ 254 h 600"/>
                  <a:gd name="T34" fmla="*/ 140 w 619"/>
                  <a:gd name="T35" fmla="*/ 254 h 600"/>
                  <a:gd name="T36" fmla="*/ 139 w 619"/>
                  <a:gd name="T37" fmla="*/ 255 h 600"/>
                  <a:gd name="T38" fmla="*/ 127 w 619"/>
                  <a:gd name="T39" fmla="*/ 271 h 600"/>
                  <a:gd name="T40" fmla="*/ 123 w 619"/>
                  <a:gd name="T41" fmla="*/ 276 h 600"/>
                  <a:gd name="T42" fmla="*/ 114 w 619"/>
                  <a:gd name="T43" fmla="*/ 288 h 600"/>
                  <a:gd name="T44" fmla="*/ 110 w 619"/>
                  <a:gd name="T45" fmla="*/ 294 h 600"/>
                  <a:gd name="T46" fmla="*/ 101 w 619"/>
                  <a:gd name="T47" fmla="*/ 307 h 600"/>
                  <a:gd name="T48" fmla="*/ 97 w 619"/>
                  <a:gd name="T49" fmla="*/ 313 h 600"/>
                  <a:gd name="T50" fmla="*/ 89 w 619"/>
                  <a:gd name="T51" fmla="*/ 325 h 600"/>
                  <a:gd name="T52" fmla="*/ 86 w 619"/>
                  <a:gd name="T53" fmla="*/ 332 h 600"/>
                  <a:gd name="T54" fmla="*/ 78 w 619"/>
                  <a:gd name="T55" fmla="*/ 346 h 600"/>
                  <a:gd name="T56" fmla="*/ 75 w 619"/>
                  <a:gd name="T57" fmla="*/ 351 h 600"/>
                  <a:gd name="T58" fmla="*/ 56 w 619"/>
                  <a:gd name="T59" fmla="*/ 389 h 600"/>
                  <a:gd name="T60" fmla="*/ 56 w 619"/>
                  <a:gd name="T61" fmla="*/ 389 h 600"/>
                  <a:gd name="T62" fmla="*/ 0 w 619"/>
                  <a:gd name="T63" fmla="*/ 596 h 600"/>
                  <a:gd name="T64" fmla="*/ 0 w 619"/>
                  <a:gd name="T65" fmla="*/ 597 h 600"/>
                  <a:gd name="T66" fmla="*/ 37 w 619"/>
                  <a:gd name="T67" fmla="*/ 575 h 600"/>
                  <a:gd name="T68" fmla="*/ 37 w 619"/>
                  <a:gd name="T69" fmla="*/ 575 h 600"/>
                  <a:gd name="T70" fmla="*/ 37 w 619"/>
                  <a:gd name="T71" fmla="*/ 575 h 600"/>
                  <a:gd name="T72" fmla="*/ 68 w 619"/>
                  <a:gd name="T73" fmla="*/ 600 h 600"/>
                  <a:gd name="T74" fmla="*/ 126 w 619"/>
                  <a:gd name="T75" fmla="*/ 399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126" y="399"/>
                    </a:moveTo>
                    <a:cubicBezTo>
                      <a:pt x="128" y="396"/>
                      <a:pt x="129" y="394"/>
                      <a:pt x="130" y="391"/>
                    </a:cubicBezTo>
                    <a:cubicBezTo>
                      <a:pt x="132" y="388"/>
                      <a:pt x="134" y="385"/>
                      <a:pt x="135" y="382"/>
                    </a:cubicBezTo>
                    <a:cubicBezTo>
                      <a:pt x="137" y="379"/>
                      <a:pt x="138" y="376"/>
                      <a:pt x="140" y="373"/>
                    </a:cubicBezTo>
                    <a:cubicBezTo>
                      <a:pt x="142" y="371"/>
                      <a:pt x="143" y="368"/>
                      <a:pt x="145" y="365"/>
                    </a:cubicBezTo>
                    <a:cubicBezTo>
                      <a:pt x="147" y="362"/>
                      <a:pt x="148" y="359"/>
                      <a:pt x="150" y="356"/>
                    </a:cubicBezTo>
                    <a:cubicBezTo>
                      <a:pt x="152" y="354"/>
                      <a:pt x="153" y="352"/>
                      <a:pt x="155" y="349"/>
                    </a:cubicBezTo>
                    <a:cubicBezTo>
                      <a:pt x="157" y="346"/>
                      <a:pt x="159" y="343"/>
                      <a:pt x="161" y="340"/>
                    </a:cubicBezTo>
                    <a:cubicBezTo>
                      <a:pt x="162" y="338"/>
                      <a:pt x="164" y="336"/>
                      <a:pt x="165" y="333"/>
                    </a:cubicBezTo>
                    <a:cubicBezTo>
                      <a:pt x="167" y="330"/>
                      <a:pt x="169" y="327"/>
                      <a:pt x="172" y="324"/>
                    </a:cubicBezTo>
                    <a:cubicBezTo>
                      <a:pt x="173" y="322"/>
                      <a:pt x="174" y="320"/>
                      <a:pt x="176" y="318"/>
                    </a:cubicBezTo>
                    <a:cubicBezTo>
                      <a:pt x="266" y="197"/>
                      <a:pt x="403" y="113"/>
                      <a:pt x="560" y="94"/>
                    </a:cubicBezTo>
                    <a:cubicBezTo>
                      <a:pt x="562" y="121"/>
                      <a:pt x="562" y="121"/>
                      <a:pt x="562" y="121"/>
                    </a:cubicBezTo>
                    <a:cubicBezTo>
                      <a:pt x="619" y="57"/>
                      <a:pt x="619" y="57"/>
                      <a:pt x="619" y="57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56" y="26"/>
                      <a:pt x="556" y="26"/>
                      <a:pt x="556" y="26"/>
                    </a:cubicBezTo>
                    <a:cubicBezTo>
                      <a:pt x="389" y="45"/>
                      <a:pt x="241" y="130"/>
                      <a:pt x="140" y="254"/>
                    </a:cubicBezTo>
                    <a:cubicBezTo>
                      <a:pt x="140" y="254"/>
                      <a:pt x="140" y="254"/>
                      <a:pt x="140" y="254"/>
                    </a:cubicBezTo>
                    <a:cubicBezTo>
                      <a:pt x="140" y="254"/>
                      <a:pt x="140" y="254"/>
                      <a:pt x="139" y="255"/>
                    </a:cubicBezTo>
                    <a:cubicBezTo>
                      <a:pt x="135" y="260"/>
                      <a:pt x="131" y="265"/>
                      <a:pt x="127" y="271"/>
                    </a:cubicBezTo>
                    <a:cubicBezTo>
                      <a:pt x="125" y="272"/>
                      <a:pt x="124" y="274"/>
                      <a:pt x="123" y="276"/>
                    </a:cubicBezTo>
                    <a:cubicBezTo>
                      <a:pt x="120" y="280"/>
                      <a:pt x="117" y="284"/>
                      <a:pt x="114" y="288"/>
                    </a:cubicBezTo>
                    <a:cubicBezTo>
                      <a:pt x="112" y="290"/>
                      <a:pt x="111" y="292"/>
                      <a:pt x="110" y="294"/>
                    </a:cubicBezTo>
                    <a:cubicBezTo>
                      <a:pt x="107" y="298"/>
                      <a:pt x="104" y="302"/>
                      <a:pt x="101" y="307"/>
                    </a:cubicBezTo>
                    <a:cubicBezTo>
                      <a:pt x="100" y="309"/>
                      <a:pt x="99" y="311"/>
                      <a:pt x="97" y="313"/>
                    </a:cubicBezTo>
                    <a:cubicBezTo>
                      <a:pt x="95" y="317"/>
                      <a:pt x="92" y="321"/>
                      <a:pt x="89" y="325"/>
                    </a:cubicBezTo>
                    <a:cubicBezTo>
                      <a:pt x="88" y="327"/>
                      <a:pt x="87" y="330"/>
                      <a:pt x="86" y="332"/>
                    </a:cubicBezTo>
                    <a:cubicBezTo>
                      <a:pt x="83" y="336"/>
                      <a:pt x="80" y="341"/>
                      <a:pt x="78" y="346"/>
                    </a:cubicBezTo>
                    <a:cubicBezTo>
                      <a:pt x="77" y="347"/>
                      <a:pt x="76" y="349"/>
                      <a:pt x="75" y="351"/>
                    </a:cubicBezTo>
                    <a:cubicBezTo>
                      <a:pt x="68" y="363"/>
                      <a:pt x="62" y="376"/>
                      <a:pt x="56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26" y="453"/>
                      <a:pt x="7" y="523"/>
                      <a:pt x="0" y="596"/>
                    </a:cubicBezTo>
                    <a:cubicBezTo>
                      <a:pt x="0" y="597"/>
                      <a:pt x="0" y="597"/>
                      <a:pt x="0" y="597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37" y="575"/>
                      <a:pt x="37" y="575"/>
                      <a:pt x="37" y="575"/>
                    </a:cubicBezTo>
                    <a:cubicBezTo>
                      <a:pt x="68" y="600"/>
                      <a:pt x="68" y="600"/>
                      <a:pt x="68" y="600"/>
                    </a:cubicBezTo>
                    <a:cubicBezTo>
                      <a:pt x="75" y="528"/>
                      <a:pt x="95" y="460"/>
                      <a:pt x="126" y="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23" name="Freeform 92">
                <a:extLst>
                  <a:ext uri="{FF2B5EF4-FFF2-40B4-BE49-F238E27FC236}">
                    <a16:creationId xmlns:a16="http://schemas.microsoft.com/office/drawing/2014/main" id="{8069B44F-E985-4E40-8D7C-09E7B9CC75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02" y="674"/>
                <a:ext cx="1419" cy="1462"/>
              </a:xfrm>
              <a:custGeom>
                <a:avLst/>
                <a:gdLst>
                  <a:gd name="T0" fmla="*/ 201 w 600"/>
                  <a:gd name="T1" fmla="*/ 126 h 618"/>
                  <a:gd name="T2" fmla="*/ 209 w 600"/>
                  <a:gd name="T3" fmla="*/ 130 h 618"/>
                  <a:gd name="T4" fmla="*/ 218 w 600"/>
                  <a:gd name="T5" fmla="*/ 135 h 618"/>
                  <a:gd name="T6" fmla="*/ 227 w 600"/>
                  <a:gd name="T7" fmla="*/ 139 h 618"/>
                  <a:gd name="T8" fmla="*/ 235 w 600"/>
                  <a:gd name="T9" fmla="*/ 144 h 618"/>
                  <a:gd name="T10" fmla="*/ 244 w 600"/>
                  <a:gd name="T11" fmla="*/ 149 h 618"/>
                  <a:gd name="T12" fmla="*/ 251 w 600"/>
                  <a:gd name="T13" fmla="*/ 154 h 618"/>
                  <a:gd name="T14" fmla="*/ 260 w 600"/>
                  <a:gd name="T15" fmla="*/ 160 h 618"/>
                  <a:gd name="T16" fmla="*/ 267 w 600"/>
                  <a:gd name="T17" fmla="*/ 165 h 618"/>
                  <a:gd name="T18" fmla="*/ 276 w 600"/>
                  <a:gd name="T19" fmla="*/ 171 h 618"/>
                  <a:gd name="T20" fmla="*/ 282 w 600"/>
                  <a:gd name="T21" fmla="*/ 175 h 618"/>
                  <a:gd name="T22" fmla="*/ 506 w 600"/>
                  <a:gd name="T23" fmla="*/ 560 h 618"/>
                  <a:gd name="T24" fmla="*/ 479 w 600"/>
                  <a:gd name="T25" fmla="*/ 562 h 618"/>
                  <a:gd name="T26" fmla="*/ 543 w 600"/>
                  <a:gd name="T27" fmla="*/ 618 h 618"/>
                  <a:gd name="T28" fmla="*/ 600 w 600"/>
                  <a:gd name="T29" fmla="*/ 553 h 618"/>
                  <a:gd name="T30" fmla="*/ 574 w 600"/>
                  <a:gd name="T31" fmla="*/ 555 h 618"/>
                  <a:gd name="T32" fmla="*/ 346 w 600"/>
                  <a:gd name="T33" fmla="*/ 139 h 618"/>
                  <a:gd name="T34" fmla="*/ 346 w 600"/>
                  <a:gd name="T35" fmla="*/ 139 h 618"/>
                  <a:gd name="T36" fmla="*/ 346 w 600"/>
                  <a:gd name="T37" fmla="*/ 139 h 618"/>
                  <a:gd name="T38" fmla="*/ 329 w 600"/>
                  <a:gd name="T39" fmla="*/ 126 h 618"/>
                  <a:gd name="T40" fmla="*/ 324 w 600"/>
                  <a:gd name="T41" fmla="*/ 122 h 618"/>
                  <a:gd name="T42" fmla="*/ 312 w 600"/>
                  <a:gd name="T43" fmla="*/ 113 h 618"/>
                  <a:gd name="T44" fmla="*/ 306 w 600"/>
                  <a:gd name="T45" fmla="*/ 109 h 618"/>
                  <a:gd name="T46" fmla="*/ 293 w 600"/>
                  <a:gd name="T47" fmla="*/ 101 h 618"/>
                  <a:gd name="T48" fmla="*/ 287 w 600"/>
                  <a:gd name="T49" fmla="*/ 97 h 618"/>
                  <a:gd name="T50" fmla="*/ 275 w 600"/>
                  <a:gd name="T51" fmla="*/ 89 h 618"/>
                  <a:gd name="T52" fmla="*/ 268 w 600"/>
                  <a:gd name="T53" fmla="*/ 85 h 618"/>
                  <a:gd name="T54" fmla="*/ 255 w 600"/>
                  <a:gd name="T55" fmla="*/ 77 h 618"/>
                  <a:gd name="T56" fmla="*/ 249 w 600"/>
                  <a:gd name="T57" fmla="*/ 74 h 618"/>
                  <a:gd name="T58" fmla="*/ 211 w 600"/>
                  <a:gd name="T59" fmla="*/ 55 h 618"/>
                  <a:gd name="T60" fmla="*/ 211 w 600"/>
                  <a:gd name="T61" fmla="*/ 55 h 618"/>
                  <a:gd name="T62" fmla="*/ 4 w 600"/>
                  <a:gd name="T63" fmla="*/ 0 h 618"/>
                  <a:gd name="T64" fmla="*/ 4 w 600"/>
                  <a:gd name="T65" fmla="*/ 0 h 618"/>
                  <a:gd name="T66" fmla="*/ 25 w 600"/>
                  <a:gd name="T67" fmla="*/ 36 h 618"/>
                  <a:gd name="T68" fmla="*/ 25 w 600"/>
                  <a:gd name="T69" fmla="*/ 36 h 618"/>
                  <a:gd name="T70" fmla="*/ 25 w 600"/>
                  <a:gd name="T71" fmla="*/ 36 h 618"/>
                  <a:gd name="T72" fmla="*/ 0 w 600"/>
                  <a:gd name="T73" fmla="*/ 68 h 618"/>
                  <a:gd name="T74" fmla="*/ 201 w 600"/>
                  <a:gd name="T75" fmla="*/ 126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618">
                    <a:moveTo>
                      <a:pt x="201" y="126"/>
                    </a:moveTo>
                    <a:cubicBezTo>
                      <a:pt x="204" y="127"/>
                      <a:pt x="207" y="128"/>
                      <a:pt x="209" y="130"/>
                    </a:cubicBezTo>
                    <a:cubicBezTo>
                      <a:pt x="212" y="131"/>
                      <a:pt x="215" y="133"/>
                      <a:pt x="218" y="135"/>
                    </a:cubicBezTo>
                    <a:cubicBezTo>
                      <a:pt x="221" y="136"/>
                      <a:pt x="224" y="138"/>
                      <a:pt x="227" y="139"/>
                    </a:cubicBezTo>
                    <a:cubicBezTo>
                      <a:pt x="230" y="141"/>
                      <a:pt x="232" y="142"/>
                      <a:pt x="235" y="144"/>
                    </a:cubicBezTo>
                    <a:cubicBezTo>
                      <a:pt x="238" y="146"/>
                      <a:pt x="241" y="148"/>
                      <a:pt x="244" y="149"/>
                    </a:cubicBezTo>
                    <a:cubicBezTo>
                      <a:pt x="246" y="151"/>
                      <a:pt x="249" y="153"/>
                      <a:pt x="251" y="154"/>
                    </a:cubicBezTo>
                    <a:cubicBezTo>
                      <a:pt x="254" y="156"/>
                      <a:pt x="257" y="158"/>
                      <a:pt x="260" y="160"/>
                    </a:cubicBezTo>
                    <a:cubicBezTo>
                      <a:pt x="262" y="161"/>
                      <a:pt x="264" y="163"/>
                      <a:pt x="267" y="165"/>
                    </a:cubicBezTo>
                    <a:cubicBezTo>
                      <a:pt x="270" y="167"/>
                      <a:pt x="273" y="169"/>
                      <a:pt x="276" y="171"/>
                    </a:cubicBezTo>
                    <a:cubicBezTo>
                      <a:pt x="278" y="172"/>
                      <a:pt x="280" y="174"/>
                      <a:pt x="282" y="175"/>
                    </a:cubicBezTo>
                    <a:cubicBezTo>
                      <a:pt x="403" y="265"/>
                      <a:pt x="487" y="403"/>
                      <a:pt x="506" y="560"/>
                    </a:cubicBezTo>
                    <a:cubicBezTo>
                      <a:pt x="479" y="562"/>
                      <a:pt x="479" y="562"/>
                      <a:pt x="479" y="562"/>
                    </a:cubicBezTo>
                    <a:cubicBezTo>
                      <a:pt x="543" y="618"/>
                      <a:pt x="543" y="618"/>
                      <a:pt x="543" y="618"/>
                    </a:cubicBezTo>
                    <a:cubicBezTo>
                      <a:pt x="600" y="553"/>
                      <a:pt x="600" y="553"/>
                      <a:pt x="600" y="553"/>
                    </a:cubicBezTo>
                    <a:cubicBezTo>
                      <a:pt x="574" y="555"/>
                      <a:pt x="574" y="555"/>
                      <a:pt x="574" y="555"/>
                    </a:cubicBezTo>
                    <a:cubicBezTo>
                      <a:pt x="555" y="388"/>
                      <a:pt x="470" y="241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6" y="139"/>
                      <a:pt x="346" y="139"/>
                      <a:pt x="346" y="139"/>
                    </a:cubicBezTo>
                    <a:cubicBezTo>
                      <a:pt x="340" y="134"/>
                      <a:pt x="335" y="130"/>
                      <a:pt x="329" y="126"/>
                    </a:cubicBezTo>
                    <a:cubicBezTo>
                      <a:pt x="328" y="125"/>
                      <a:pt x="326" y="124"/>
                      <a:pt x="324" y="122"/>
                    </a:cubicBezTo>
                    <a:cubicBezTo>
                      <a:pt x="320" y="119"/>
                      <a:pt x="316" y="116"/>
                      <a:pt x="312" y="113"/>
                    </a:cubicBezTo>
                    <a:cubicBezTo>
                      <a:pt x="310" y="112"/>
                      <a:pt x="308" y="110"/>
                      <a:pt x="306" y="109"/>
                    </a:cubicBezTo>
                    <a:cubicBezTo>
                      <a:pt x="302" y="106"/>
                      <a:pt x="298" y="103"/>
                      <a:pt x="293" y="101"/>
                    </a:cubicBezTo>
                    <a:cubicBezTo>
                      <a:pt x="291" y="99"/>
                      <a:pt x="289" y="98"/>
                      <a:pt x="287" y="97"/>
                    </a:cubicBezTo>
                    <a:cubicBezTo>
                      <a:pt x="283" y="94"/>
                      <a:pt x="279" y="91"/>
                      <a:pt x="275" y="89"/>
                    </a:cubicBezTo>
                    <a:cubicBezTo>
                      <a:pt x="273" y="87"/>
                      <a:pt x="271" y="86"/>
                      <a:pt x="268" y="85"/>
                    </a:cubicBezTo>
                    <a:cubicBezTo>
                      <a:pt x="264" y="82"/>
                      <a:pt x="259" y="80"/>
                      <a:pt x="255" y="77"/>
                    </a:cubicBezTo>
                    <a:cubicBezTo>
                      <a:pt x="253" y="76"/>
                      <a:pt x="251" y="75"/>
                      <a:pt x="249" y="74"/>
                    </a:cubicBezTo>
                    <a:cubicBezTo>
                      <a:pt x="237" y="67"/>
                      <a:pt x="224" y="61"/>
                      <a:pt x="211" y="55"/>
                    </a:cubicBezTo>
                    <a:cubicBezTo>
                      <a:pt x="211" y="55"/>
                      <a:pt x="211" y="55"/>
                      <a:pt x="211" y="55"/>
                    </a:cubicBezTo>
                    <a:cubicBezTo>
                      <a:pt x="147" y="25"/>
                      <a:pt x="77" y="6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72" y="74"/>
                      <a:pt x="140" y="94"/>
                      <a:pt x="201" y="1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24" name="Freeform 93">
                <a:extLst>
                  <a:ext uri="{FF2B5EF4-FFF2-40B4-BE49-F238E27FC236}">
                    <a16:creationId xmlns:a16="http://schemas.microsoft.com/office/drawing/2014/main" id="{79C65239-ED75-4AC4-989B-D6930C0FD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281"/>
                <a:ext cx="1465" cy="1419"/>
              </a:xfrm>
              <a:custGeom>
                <a:avLst/>
                <a:gdLst>
                  <a:gd name="T0" fmla="*/ 493 w 619"/>
                  <a:gd name="T1" fmla="*/ 202 h 600"/>
                  <a:gd name="T2" fmla="*/ 488 w 619"/>
                  <a:gd name="T3" fmla="*/ 210 h 600"/>
                  <a:gd name="T4" fmla="*/ 484 w 619"/>
                  <a:gd name="T5" fmla="*/ 219 h 600"/>
                  <a:gd name="T6" fmla="*/ 479 w 619"/>
                  <a:gd name="T7" fmla="*/ 227 h 600"/>
                  <a:gd name="T8" fmla="*/ 474 w 619"/>
                  <a:gd name="T9" fmla="*/ 235 h 600"/>
                  <a:gd name="T10" fmla="*/ 469 w 619"/>
                  <a:gd name="T11" fmla="*/ 244 h 600"/>
                  <a:gd name="T12" fmla="*/ 464 w 619"/>
                  <a:gd name="T13" fmla="*/ 251 h 600"/>
                  <a:gd name="T14" fmla="*/ 458 w 619"/>
                  <a:gd name="T15" fmla="*/ 260 h 600"/>
                  <a:gd name="T16" fmla="*/ 453 w 619"/>
                  <a:gd name="T17" fmla="*/ 267 h 600"/>
                  <a:gd name="T18" fmla="*/ 447 w 619"/>
                  <a:gd name="T19" fmla="*/ 276 h 600"/>
                  <a:gd name="T20" fmla="*/ 443 w 619"/>
                  <a:gd name="T21" fmla="*/ 282 h 600"/>
                  <a:gd name="T22" fmla="*/ 58 w 619"/>
                  <a:gd name="T23" fmla="*/ 506 h 600"/>
                  <a:gd name="T24" fmla="*/ 56 w 619"/>
                  <a:gd name="T25" fmla="*/ 479 h 600"/>
                  <a:gd name="T26" fmla="*/ 0 w 619"/>
                  <a:gd name="T27" fmla="*/ 543 h 600"/>
                  <a:gd name="T28" fmla="*/ 65 w 619"/>
                  <a:gd name="T29" fmla="*/ 600 h 600"/>
                  <a:gd name="T30" fmla="*/ 63 w 619"/>
                  <a:gd name="T31" fmla="*/ 574 h 600"/>
                  <a:gd name="T32" fmla="*/ 479 w 619"/>
                  <a:gd name="T33" fmla="*/ 347 h 600"/>
                  <a:gd name="T34" fmla="*/ 479 w 619"/>
                  <a:gd name="T35" fmla="*/ 347 h 600"/>
                  <a:gd name="T36" fmla="*/ 479 w 619"/>
                  <a:gd name="T37" fmla="*/ 346 h 600"/>
                  <a:gd name="T38" fmla="*/ 492 w 619"/>
                  <a:gd name="T39" fmla="*/ 330 h 600"/>
                  <a:gd name="T40" fmla="*/ 496 w 619"/>
                  <a:gd name="T41" fmla="*/ 325 h 600"/>
                  <a:gd name="T42" fmla="*/ 505 w 619"/>
                  <a:gd name="T43" fmla="*/ 312 h 600"/>
                  <a:gd name="T44" fmla="*/ 509 w 619"/>
                  <a:gd name="T45" fmla="*/ 306 h 600"/>
                  <a:gd name="T46" fmla="*/ 517 w 619"/>
                  <a:gd name="T47" fmla="*/ 294 h 600"/>
                  <a:gd name="T48" fmla="*/ 522 w 619"/>
                  <a:gd name="T49" fmla="*/ 288 h 600"/>
                  <a:gd name="T50" fmla="*/ 529 w 619"/>
                  <a:gd name="T51" fmla="*/ 275 h 600"/>
                  <a:gd name="T52" fmla="*/ 533 w 619"/>
                  <a:gd name="T53" fmla="*/ 269 h 600"/>
                  <a:gd name="T54" fmla="*/ 541 w 619"/>
                  <a:gd name="T55" fmla="*/ 255 h 600"/>
                  <a:gd name="T56" fmla="*/ 544 w 619"/>
                  <a:gd name="T57" fmla="*/ 250 h 600"/>
                  <a:gd name="T58" fmla="*/ 563 w 619"/>
                  <a:gd name="T59" fmla="*/ 212 h 600"/>
                  <a:gd name="T60" fmla="*/ 563 w 619"/>
                  <a:gd name="T61" fmla="*/ 212 h 600"/>
                  <a:gd name="T62" fmla="*/ 619 w 619"/>
                  <a:gd name="T63" fmla="*/ 4 h 600"/>
                  <a:gd name="T64" fmla="*/ 618 w 619"/>
                  <a:gd name="T65" fmla="*/ 4 h 600"/>
                  <a:gd name="T66" fmla="*/ 582 w 619"/>
                  <a:gd name="T67" fmla="*/ 25 h 600"/>
                  <a:gd name="T68" fmla="*/ 582 w 619"/>
                  <a:gd name="T69" fmla="*/ 25 h 600"/>
                  <a:gd name="T70" fmla="*/ 582 w 619"/>
                  <a:gd name="T71" fmla="*/ 25 h 600"/>
                  <a:gd name="T72" fmla="*/ 551 w 619"/>
                  <a:gd name="T73" fmla="*/ 0 h 600"/>
                  <a:gd name="T74" fmla="*/ 493 w 619"/>
                  <a:gd name="T75" fmla="*/ 20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600">
                    <a:moveTo>
                      <a:pt x="493" y="202"/>
                    </a:moveTo>
                    <a:cubicBezTo>
                      <a:pt x="491" y="204"/>
                      <a:pt x="490" y="207"/>
                      <a:pt x="488" y="210"/>
                    </a:cubicBezTo>
                    <a:cubicBezTo>
                      <a:pt x="487" y="213"/>
                      <a:pt x="485" y="216"/>
                      <a:pt x="484" y="219"/>
                    </a:cubicBezTo>
                    <a:cubicBezTo>
                      <a:pt x="482" y="221"/>
                      <a:pt x="480" y="224"/>
                      <a:pt x="479" y="227"/>
                    </a:cubicBezTo>
                    <a:cubicBezTo>
                      <a:pt x="477" y="230"/>
                      <a:pt x="476" y="232"/>
                      <a:pt x="474" y="235"/>
                    </a:cubicBezTo>
                    <a:cubicBezTo>
                      <a:pt x="472" y="238"/>
                      <a:pt x="470" y="241"/>
                      <a:pt x="469" y="244"/>
                    </a:cubicBezTo>
                    <a:cubicBezTo>
                      <a:pt x="467" y="246"/>
                      <a:pt x="466" y="249"/>
                      <a:pt x="464" y="251"/>
                    </a:cubicBezTo>
                    <a:cubicBezTo>
                      <a:pt x="462" y="254"/>
                      <a:pt x="460" y="257"/>
                      <a:pt x="458" y="260"/>
                    </a:cubicBezTo>
                    <a:cubicBezTo>
                      <a:pt x="457" y="262"/>
                      <a:pt x="455" y="265"/>
                      <a:pt x="453" y="267"/>
                    </a:cubicBezTo>
                    <a:cubicBezTo>
                      <a:pt x="451" y="270"/>
                      <a:pt x="449" y="273"/>
                      <a:pt x="447" y="276"/>
                    </a:cubicBezTo>
                    <a:cubicBezTo>
                      <a:pt x="446" y="278"/>
                      <a:pt x="444" y="280"/>
                      <a:pt x="443" y="282"/>
                    </a:cubicBezTo>
                    <a:cubicBezTo>
                      <a:pt x="353" y="403"/>
                      <a:pt x="215" y="487"/>
                      <a:pt x="58" y="506"/>
                    </a:cubicBezTo>
                    <a:cubicBezTo>
                      <a:pt x="56" y="479"/>
                      <a:pt x="56" y="479"/>
                      <a:pt x="56" y="479"/>
                    </a:cubicBezTo>
                    <a:cubicBezTo>
                      <a:pt x="0" y="543"/>
                      <a:pt x="0" y="543"/>
                      <a:pt x="0" y="543"/>
                    </a:cubicBezTo>
                    <a:cubicBezTo>
                      <a:pt x="65" y="600"/>
                      <a:pt x="65" y="600"/>
                      <a:pt x="65" y="600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230" y="555"/>
                      <a:pt x="377" y="470"/>
                      <a:pt x="479" y="347"/>
                    </a:cubicBezTo>
                    <a:cubicBezTo>
                      <a:pt x="479" y="347"/>
                      <a:pt x="479" y="347"/>
                      <a:pt x="479" y="347"/>
                    </a:cubicBezTo>
                    <a:cubicBezTo>
                      <a:pt x="479" y="346"/>
                      <a:pt x="479" y="346"/>
                      <a:pt x="479" y="346"/>
                    </a:cubicBezTo>
                    <a:cubicBezTo>
                      <a:pt x="484" y="340"/>
                      <a:pt x="488" y="335"/>
                      <a:pt x="492" y="330"/>
                    </a:cubicBezTo>
                    <a:cubicBezTo>
                      <a:pt x="493" y="328"/>
                      <a:pt x="495" y="326"/>
                      <a:pt x="496" y="325"/>
                    </a:cubicBezTo>
                    <a:cubicBezTo>
                      <a:pt x="499" y="321"/>
                      <a:pt x="502" y="316"/>
                      <a:pt x="505" y="312"/>
                    </a:cubicBezTo>
                    <a:cubicBezTo>
                      <a:pt x="506" y="310"/>
                      <a:pt x="508" y="308"/>
                      <a:pt x="509" y="306"/>
                    </a:cubicBezTo>
                    <a:cubicBezTo>
                      <a:pt x="512" y="302"/>
                      <a:pt x="515" y="298"/>
                      <a:pt x="517" y="294"/>
                    </a:cubicBezTo>
                    <a:cubicBezTo>
                      <a:pt x="519" y="292"/>
                      <a:pt x="520" y="290"/>
                      <a:pt x="522" y="288"/>
                    </a:cubicBezTo>
                    <a:cubicBezTo>
                      <a:pt x="524" y="283"/>
                      <a:pt x="527" y="279"/>
                      <a:pt x="529" y="275"/>
                    </a:cubicBezTo>
                    <a:cubicBezTo>
                      <a:pt x="531" y="273"/>
                      <a:pt x="532" y="271"/>
                      <a:pt x="533" y="269"/>
                    </a:cubicBezTo>
                    <a:cubicBezTo>
                      <a:pt x="536" y="264"/>
                      <a:pt x="539" y="260"/>
                      <a:pt x="541" y="255"/>
                    </a:cubicBezTo>
                    <a:cubicBezTo>
                      <a:pt x="542" y="253"/>
                      <a:pt x="543" y="251"/>
                      <a:pt x="544" y="250"/>
                    </a:cubicBezTo>
                    <a:cubicBezTo>
                      <a:pt x="551" y="237"/>
                      <a:pt x="557" y="225"/>
                      <a:pt x="563" y="212"/>
                    </a:cubicBezTo>
                    <a:cubicBezTo>
                      <a:pt x="563" y="212"/>
                      <a:pt x="563" y="212"/>
                      <a:pt x="563" y="212"/>
                    </a:cubicBezTo>
                    <a:cubicBezTo>
                      <a:pt x="593" y="148"/>
                      <a:pt x="612" y="78"/>
                      <a:pt x="619" y="4"/>
                    </a:cubicBezTo>
                    <a:cubicBezTo>
                      <a:pt x="618" y="4"/>
                      <a:pt x="618" y="4"/>
                      <a:pt x="618" y="4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82" y="25"/>
                      <a:pt x="582" y="25"/>
                      <a:pt x="582" y="25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44" y="72"/>
                      <a:pt x="524" y="140"/>
                      <a:pt x="493" y="2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</p:grpSp>
        <p:sp>
          <p:nvSpPr>
            <p:cNvPr id="117" name="TekstSylinder 221">
              <a:extLst>
                <a:ext uri="{FF2B5EF4-FFF2-40B4-BE49-F238E27FC236}">
                  <a16:creationId xmlns:a16="http://schemas.microsoft.com/office/drawing/2014/main" id="{51A8837B-C13C-4997-9FBF-0B758C695E36}"/>
                </a:ext>
              </a:extLst>
            </p:cNvPr>
            <p:cNvSpPr txBox="1"/>
            <p:nvPr userDrawn="1"/>
          </p:nvSpPr>
          <p:spPr>
            <a:xfrm rot="18909079">
              <a:off x="1949529" y="1369586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/>
                <a:t>Argument 1</a:t>
              </a:r>
              <a:endParaRPr lang="en-GB" sz="600" b="1" cap="all" dirty="0"/>
            </a:p>
          </p:txBody>
        </p:sp>
        <p:sp>
          <p:nvSpPr>
            <p:cNvPr id="118" name="TekstSylinder 227">
              <a:extLst>
                <a:ext uri="{FF2B5EF4-FFF2-40B4-BE49-F238E27FC236}">
                  <a16:creationId xmlns:a16="http://schemas.microsoft.com/office/drawing/2014/main" id="{6D4E3CAC-1A7E-4E91-A560-251745C11E4B}"/>
                </a:ext>
              </a:extLst>
            </p:cNvPr>
            <p:cNvSpPr txBox="1"/>
            <p:nvPr userDrawn="1"/>
          </p:nvSpPr>
          <p:spPr>
            <a:xfrm rot="2908214">
              <a:off x="4483420" y="1466245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/>
                <a:t>Argument 2</a:t>
              </a:r>
              <a:endParaRPr lang="en-GB" sz="600" b="1" cap="all" dirty="0"/>
            </a:p>
          </p:txBody>
        </p:sp>
        <p:sp>
          <p:nvSpPr>
            <p:cNvPr id="119" name="TekstSylinder 234">
              <a:extLst>
                <a:ext uri="{FF2B5EF4-FFF2-40B4-BE49-F238E27FC236}">
                  <a16:creationId xmlns:a16="http://schemas.microsoft.com/office/drawing/2014/main" id="{580867B5-D970-436B-8D9C-0920D47478C2}"/>
                </a:ext>
              </a:extLst>
            </p:cNvPr>
            <p:cNvSpPr txBox="1"/>
            <p:nvPr userDrawn="1"/>
          </p:nvSpPr>
          <p:spPr>
            <a:xfrm rot="8153325">
              <a:off x="4432189" y="3817742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/>
                <a:t>Argument 3</a:t>
              </a:r>
              <a:endParaRPr lang="en-GB" sz="600" b="1" cap="all" dirty="0"/>
            </a:p>
          </p:txBody>
        </p:sp>
        <p:sp>
          <p:nvSpPr>
            <p:cNvPr id="120" name="TekstSylinder 242">
              <a:extLst>
                <a:ext uri="{FF2B5EF4-FFF2-40B4-BE49-F238E27FC236}">
                  <a16:creationId xmlns:a16="http://schemas.microsoft.com/office/drawing/2014/main" id="{06AF44F2-3EB2-40FC-8236-B7B38318995E}"/>
                </a:ext>
              </a:extLst>
            </p:cNvPr>
            <p:cNvSpPr txBox="1"/>
            <p:nvPr userDrawn="1"/>
          </p:nvSpPr>
          <p:spPr>
            <a:xfrm rot="13545459">
              <a:off x="1982187" y="3897048"/>
              <a:ext cx="3047842" cy="161851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054663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/>
                <a:t>Argument 4</a:t>
              </a:r>
              <a:endParaRPr lang="en-GB" sz="600" b="1" cap="all" dirty="0"/>
            </a:p>
          </p:txBody>
        </p:sp>
      </p:grpSp>
      <p:grpSp>
        <p:nvGrpSpPr>
          <p:cNvPr id="125" name="prosses1" hidden="1">
            <a:extLst>
              <a:ext uri="{FF2B5EF4-FFF2-40B4-BE49-F238E27FC236}">
                <a16:creationId xmlns:a16="http://schemas.microsoft.com/office/drawing/2014/main" id="{4779C51A-F278-453F-AA32-E63A845C926A}"/>
              </a:ext>
            </a:extLst>
          </p:cNvPr>
          <p:cNvGrpSpPr/>
          <p:nvPr userDrawn="1"/>
        </p:nvGrpSpPr>
        <p:grpSpPr>
          <a:xfrm>
            <a:off x="2409825" y="913633"/>
            <a:ext cx="2038351" cy="2030360"/>
            <a:chOff x="1865313" y="727076"/>
            <a:chExt cx="5435600" cy="5411787"/>
          </a:xfrm>
        </p:grpSpPr>
        <p:grpSp>
          <p:nvGrpSpPr>
            <p:cNvPr id="126" name="prosses1">
              <a:extLst>
                <a:ext uri="{FF2B5EF4-FFF2-40B4-BE49-F238E27FC236}">
                  <a16:creationId xmlns:a16="http://schemas.microsoft.com/office/drawing/2014/main" id="{41B54317-60E0-4F0D-AD39-27D5CA9B1C21}"/>
                </a:ext>
              </a:extLst>
            </p:cNvPr>
            <p:cNvGrpSpPr/>
            <p:nvPr userDrawn="1"/>
          </p:nvGrpSpPr>
          <p:grpSpPr>
            <a:xfrm>
              <a:off x="1865313" y="727076"/>
              <a:ext cx="5435600" cy="5411787"/>
              <a:chOff x="1865313" y="727076"/>
              <a:chExt cx="5435600" cy="5411787"/>
            </a:xfrm>
          </p:grpSpPr>
          <p:sp>
            <p:nvSpPr>
              <p:cNvPr id="132" name="Freeform 5">
                <a:extLst>
                  <a:ext uri="{FF2B5EF4-FFF2-40B4-BE49-F238E27FC236}">
                    <a16:creationId xmlns:a16="http://schemas.microsoft.com/office/drawing/2014/main" id="{F4D96B72-28E9-46F7-A11A-FDA9AE8C7D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5313" y="2014538"/>
                <a:ext cx="1319213" cy="3095625"/>
              </a:xfrm>
              <a:custGeom>
                <a:avLst/>
                <a:gdLst>
                  <a:gd name="T0" fmla="*/ 249 w 351"/>
                  <a:gd name="T1" fmla="*/ 378 h 824"/>
                  <a:gd name="T2" fmla="*/ 312 w 351"/>
                  <a:gd name="T3" fmla="*/ 142 h 824"/>
                  <a:gd name="T4" fmla="*/ 235 w 351"/>
                  <a:gd name="T5" fmla="*/ 31 h 824"/>
                  <a:gd name="T6" fmla="*/ 235 w 351"/>
                  <a:gd name="T7" fmla="*/ 31 h 824"/>
                  <a:gd name="T8" fmla="*/ 106 w 351"/>
                  <a:gd name="T9" fmla="*/ 0 h 824"/>
                  <a:gd name="T10" fmla="*/ 0 w 351"/>
                  <a:gd name="T11" fmla="*/ 378 h 824"/>
                  <a:gd name="T12" fmla="*/ 154 w 351"/>
                  <a:gd name="T13" fmla="*/ 824 h 824"/>
                  <a:gd name="T14" fmla="*/ 222 w 351"/>
                  <a:gd name="T15" fmla="*/ 711 h 824"/>
                  <a:gd name="T16" fmla="*/ 226 w 351"/>
                  <a:gd name="T17" fmla="*/ 710 h 824"/>
                  <a:gd name="T18" fmla="*/ 351 w 351"/>
                  <a:gd name="T19" fmla="*/ 671 h 824"/>
                  <a:gd name="T20" fmla="*/ 249 w 351"/>
                  <a:gd name="T21" fmla="*/ 37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1" h="824">
                    <a:moveTo>
                      <a:pt x="249" y="378"/>
                    </a:moveTo>
                    <a:cubicBezTo>
                      <a:pt x="249" y="293"/>
                      <a:pt x="271" y="213"/>
                      <a:pt x="312" y="142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235" y="31"/>
                      <a:pt x="235" y="31"/>
                      <a:pt x="235" y="3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7" y="113"/>
                      <a:pt x="0" y="242"/>
                      <a:pt x="0" y="378"/>
                    </a:cubicBezTo>
                    <a:cubicBezTo>
                      <a:pt x="0" y="541"/>
                      <a:pt x="54" y="697"/>
                      <a:pt x="154" y="824"/>
                    </a:cubicBezTo>
                    <a:cubicBezTo>
                      <a:pt x="222" y="711"/>
                      <a:pt x="222" y="711"/>
                      <a:pt x="222" y="711"/>
                    </a:cubicBezTo>
                    <a:cubicBezTo>
                      <a:pt x="226" y="710"/>
                      <a:pt x="226" y="710"/>
                      <a:pt x="226" y="710"/>
                    </a:cubicBezTo>
                    <a:cubicBezTo>
                      <a:pt x="351" y="671"/>
                      <a:pt x="351" y="671"/>
                      <a:pt x="351" y="671"/>
                    </a:cubicBezTo>
                    <a:cubicBezTo>
                      <a:pt x="285" y="588"/>
                      <a:pt x="249" y="485"/>
                      <a:pt x="249" y="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BE74E679-3E14-4F13-B6C6-48E949CB28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963" y="3340101"/>
                <a:ext cx="2012950" cy="2592388"/>
              </a:xfrm>
              <a:custGeom>
                <a:avLst/>
                <a:gdLst>
                  <a:gd name="T0" fmla="*/ 530 w 536"/>
                  <a:gd name="T1" fmla="*/ 0 h 690"/>
                  <a:gd name="T2" fmla="*/ 407 w 536"/>
                  <a:gd name="T3" fmla="*/ 50 h 690"/>
                  <a:gd name="T4" fmla="*/ 405 w 536"/>
                  <a:gd name="T5" fmla="*/ 50 h 690"/>
                  <a:gd name="T6" fmla="*/ 280 w 536"/>
                  <a:gd name="T7" fmla="*/ 6 h 690"/>
                  <a:gd name="T8" fmla="*/ 143 w 536"/>
                  <a:gd name="T9" fmla="*/ 358 h 690"/>
                  <a:gd name="T10" fmla="*/ 1 w 536"/>
                  <a:gd name="T11" fmla="*/ 455 h 690"/>
                  <a:gd name="T12" fmla="*/ 0 w 536"/>
                  <a:gd name="T13" fmla="*/ 587 h 690"/>
                  <a:gd name="T14" fmla="*/ 1 w 536"/>
                  <a:gd name="T15" fmla="*/ 589 h 690"/>
                  <a:gd name="T16" fmla="*/ 88 w 536"/>
                  <a:gd name="T17" fmla="*/ 690 h 690"/>
                  <a:gd name="T18" fmla="*/ 319 w 536"/>
                  <a:gd name="T19" fmla="*/ 534 h 690"/>
                  <a:gd name="T20" fmla="*/ 530 w 536"/>
                  <a:gd name="T21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6" h="690">
                    <a:moveTo>
                      <a:pt x="530" y="0"/>
                    </a:moveTo>
                    <a:cubicBezTo>
                      <a:pt x="407" y="50"/>
                      <a:pt x="407" y="50"/>
                      <a:pt x="407" y="50"/>
                    </a:cubicBezTo>
                    <a:cubicBezTo>
                      <a:pt x="405" y="50"/>
                      <a:pt x="405" y="50"/>
                      <a:pt x="405" y="50"/>
                    </a:cubicBezTo>
                    <a:cubicBezTo>
                      <a:pt x="280" y="6"/>
                      <a:pt x="280" y="6"/>
                      <a:pt x="280" y="6"/>
                    </a:cubicBezTo>
                    <a:cubicBezTo>
                      <a:pt x="285" y="133"/>
                      <a:pt x="239" y="261"/>
                      <a:pt x="143" y="358"/>
                    </a:cubicBezTo>
                    <a:cubicBezTo>
                      <a:pt x="101" y="399"/>
                      <a:pt x="53" y="432"/>
                      <a:pt x="1" y="455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1" y="589"/>
                      <a:pt x="1" y="589"/>
                      <a:pt x="1" y="589"/>
                    </a:cubicBezTo>
                    <a:cubicBezTo>
                      <a:pt x="88" y="690"/>
                      <a:pt x="88" y="690"/>
                      <a:pt x="88" y="690"/>
                    </a:cubicBezTo>
                    <a:cubicBezTo>
                      <a:pt x="174" y="654"/>
                      <a:pt x="252" y="602"/>
                      <a:pt x="319" y="534"/>
                    </a:cubicBezTo>
                    <a:cubicBezTo>
                      <a:pt x="466" y="387"/>
                      <a:pt x="536" y="192"/>
                      <a:pt x="5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34" name="Freeform 7">
                <a:extLst>
                  <a:ext uri="{FF2B5EF4-FFF2-40B4-BE49-F238E27FC236}">
                    <a16:creationId xmlns:a16="http://schemas.microsoft.com/office/drawing/2014/main" id="{99D3AFBF-41EC-40B6-8C5B-2FD9BE99E6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1426" y="827088"/>
                <a:ext cx="2219325" cy="2589213"/>
              </a:xfrm>
              <a:custGeom>
                <a:avLst/>
                <a:gdLst>
                  <a:gd name="T0" fmla="*/ 382 w 591"/>
                  <a:gd name="T1" fmla="*/ 184 h 689"/>
                  <a:gd name="T2" fmla="*/ 71 w 591"/>
                  <a:gd name="T3" fmla="*/ 0 h 689"/>
                  <a:gd name="T4" fmla="*/ 81 w 591"/>
                  <a:gd name="T5" fmla="*/ 133 h 689"/>
                  <a:gd name="T6" fmla="*/ 80 w 591"/>
                  <a:gd name="T7" fmla="*/ 135 h 689"/>
                  <a:gd name="T8" fmla="*/ 0 w 591"/>
                  <a:gd name="T9" fmla="*/ 240 h 689"/>
                  <a:gd name="T10" fmla="*/ 206 w 591"/>
                  <a:gd name="T11" fmla="*/ 360 h 689"/>
                  <a:gd name="T12" fmla="*/ 341 w 591"/>
                  <a:gd name="T13" fmla="*/ 644 h 689"/>
                  <a:gd name="T14" fmla="*/ 469 w 591"/>
                  <a:gd name="T15" fmla="*/ 689 h 689"/>
                  <a:gd name="T16" fmla="*/ 469 w 591"/>
                  <a:gd name="T17" fmla="*/ 689 h 689"/>
                  <a:gd name="T18" fmla="*/ 591 w 591"/>
                  <a:gd name="T19" fmla="*/ 639 h 689"/>
                  <a:gd name="T20" fmla="*/ 382 w 591"/>
                  <a:gd name="T21" fmla="*/ 184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1" h="689">
                    <a:moveTo>
                      <a:pt x="382" y="184"/>
                    </a:moveTo>
                    <a:cubicBezTo>
                      <a:pt x="294" y="96"/>
                      <a:pt x="187" y="33"/>
                      <a:pt x="71" y="0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77" y="261"/>
                      <a:pt x="148" y="302"/>
                      <a:pt x="206" y="360"/>
                    </a:cubicBezTo>
                    <a:cubicBezTo>
                      <a:pt x="285" y="440"/>
                      <a:pt x="330" y="541"/>
                      <a:pt x="341" y="644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469" y="689"/>
                      <a:pt x="469" y="689"/>
                      <a:pt x="469" y="689"/>
                    </a:cubicBezTo>
                    <a:cubicBezTo>
                      <a:pt x="591" y="639"/>
                      <a:pt x="591" y="639"/>
                      <a:pt x="591" y="639"/>
                    </a:cubicBezTo>
                    <a:cubicBezTo>
                      <a:pt x="578" y="473"/>
                      <a:pt x="509" y="310"/>
                      <a:pt x="382" y="1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35" name="Freeform 8">
                <a:extLst>
                  <a:ext uri="{FF2B5EF4-FFF2-40B4-BE49-F238E27FC236}">
                    <a16:creationId xmlns:a16="http://schemas.microsoft.com/office/drawing/2014/main" id="{5A6E1ED5-4897-4D25-AF87-10AA4C0999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4101" y="727076"/>
                <a:ext cx="2922588" cy="1724025"/>
              </a:xfrm>
              <a:custGeom>
                <a:avLst/>
                <a:gdLst>
                  <a:gd name="T0" fmla="*/ 767 w 778"/>
                  <a:gd name="T1" fmla="*/ 20 h 459"/>
                  <a:gd name="T2" fmla="*/ 599 w 778"/>
                  <a:gd name="T3" fmla="*/ 0 h 459"/>
                  <a:gd name="T4" fmla="*/ 89 w 778"/>
                  <a:gd name="T5" fmla="*/ 211 h 459"/>
                  <a:gd name="T6" fmla="*/ 0 w 778"/>
                  <a:gd name="T7" fmla="*/ 318 h 459"/>
                  <a:gd name="T8" fmla="*/ 130 w 778"/>
                  <a:gd name="T9" fmla="*/ 349 h 459"/>
                  <a:gd name="T10" fmla="*/ 131 w 778"/>
                  <a:gd name="T11" fmla="*/ 350 h 459"/>
                  <a:gd name="T12" fmla="*/ 207 w 778"/>
                  <a:gd name="T13" fmla="*/ 459 h 459"/>
                  <a:gd name="T14" fmla="*/ 265 w 778"/>
                  <a:gd name="T15" fmla="*/ 387 h 459"/>
                  <a:gd name="T16" fmla="*/ 599 w 778"/>
                  <a:gd name="T17" fmla="*/ 249 h 459"/>
                  <a:gd name="T18" fmla="*/ 696 w 778"/>
                  <a:gd name="T19" fmla="*/ 259 h 459"/>
                  <a:gd name="T20" fmla="*/ 778 w 778"/>
                  <a:gd name="T21" fmla="*/ 152 h 459"/>
                  <a:gd name="T22" fmla="*/ 778 w 778"/>
                  <a:gd name="T23" fmla="*/ 152 h 459"/>
                  <a:gd name="T24" fmla="*/ 767 w 778"/>
                  <a:gd name="T25" fmla="*/ 2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8" h="459">
                    <a:moveTo>
                      <a:pt x="767" y="20"/>
                    </a:moveTo>
                    <a:cubicBezTo>
                      <a:pt x="713" y="6"/>
                      <a:pt x="656" y="0"/>
                      <a:pt x="599" y="0"/>
                    </a:cubicBezTo>
                    <a:cubicBezTo>
                      <a:pt x="406" y="0"/>
                      <a:pt x="225" y="75"/>
                      <a:pt x="89" y="211"/>
                    </a:cubicBezTo>
                    <a:cubicBezTo>
                      <a:pt x="56" y="244"/>
                      <a:pt x="26" y="280"/>
                      <a:pt x="0" y="318"/>
                    </a:cubicBezTo>
                    <a:cubicBezTo>
                      <a:pt x="130" y="349"/>
                      <a:pt x="130" y="349"/>
                      <a:pt x="130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207" y="459"/>
                      <a:pt x="207" y="459"/>
                      <a:pt x="207" y="459"/>
                    </a:cubicBezTo>
                    <a:cubicBezTo>
                      <a:pt x="224" y="433"/>
                      <a:pt x="243" y="409"/>
                      <a:pt x="265" y="387"/>
                    </a:cubicBezTo>
                    <a:cubicBezTo>
                      <a:pt x="354" y="298"/>
                      <a:pt x="473" y="249"/>
                      <a:pt x="599" y="249"/>
                    </a:cubicBezTo>
                    <a:cubicBezTo>
                      <a:pt x="632" y="249"/>
                      <a:pt x="665" y="253"/>
                      <a:pt x="696" y="259"/>
                    </a:cubicBezTo>
                    <a:cubicBezTo>
                      <a:pt x="778" y="152"/>
                      <a:pt x="778" y="152"/>
                      <a:pt x="778" y="152"/>
                    </a:cubicBezTo>
                    <a:cubicBezTo>
                      <a:pt x="778" y="152"/>
                      <a:pt x="778" y="152"/>
                      <a:pt x="778" y="152"/>
                    </a:cubicBezTo>
                    <a:lnTo>
                      <a:pt x="767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id="{276BB91A-5C47-454E-A60A-1B79117AD2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14601" y="4621213"/>
                <a:ext cx="2998788" cy="1517650"/>
              </a:xfrm>
              <a:custGeom>
                <a:avLst/>
                <a:gdLst>
                  <a:gd name="T0" fmla="*/ 709 w 798"/>
                  <a:gd name="T1" fmla="*/ 257 h 404"/>
                  <a:gd name="T2" fmla="*/ 709 w 798"/>
                  <a:gd name="T3" fmla="*/ 257 h 404"/>
                  <a:gd name="T4" fmla="*/ 711 w 798"/>
                  <a:gd name="T5" fmla="*/ 126 h 404"/>
                  <a:gd name="T6" fmla="*/ 548 w 798"/>
                  <a:gd name="T7" fmla="*/ 155 h 404"/>
                  <a:gd name="T8" fmla="*/ 214 w 798"/>
                  <a:gd name="T9" fmla="*/ 17 h 404"/>
                  <a:gd name="T10" fmla="*/ 198 w 798"/>
                  <a:gd name="T11" fmla="*/ 0 h 404"/>
                  <a:gd name="T12" fmla="*/ 70 w 798"/>
                  <a:gd name="T13" fmla="*/ 40 h 404"/>
                  <a:gd name="T14" fmla="*/ 68 w 798"/>
                  <a:gd name="T15" fmla="*/ 41 h 404"/>
                  <a:gd name="T16" fmla="*/ 0 w 798"/>
                  <a:gd name="T17" fmla="*/ 153 h 404"/>
                  <a:gd name="T18" fmla="*/ 38 w 798"/>
                  <a:gd name="T19" fmla="*/ 193 h 404"/>
                  <a:gd name="T20" fmla="*/ 548 w 798"/>
                  <a:gd name="T21" fmla="*/ 404 h 404"/>
                  <a:gd name="T22" fmla="*/ 798 w 798"/>
                  <a:gd name="T23" fmla="*/ 360 h 404"/>
                  <a:gd name="T24" fmla="*/ 709 w 798"/>
                  <a:gd name="T25" fmla="*/ 25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8" h="404">
                    <a:moveTo>
                      <a:pt x="709" y="257"/>
                    </a:moveTo>
                    <a:cubicBezTo>
                      <a:pt x="709" y="257"/>
                      <a:pt x="709" y="257"/>
                      <a:pt x="709" y="257"/>
                    </a:cubicBezTo>
                    <a:cubicBezTo>
                      <a:pt x="711" y="126"/>
                      <a:pt x="711" y="126"/>
                      <a:pt x="711" y="126"/>
                    </a:cubicBezTo>
                    <a:cubicBezTo>
                      <a:pt x="659" y="145"/>
                      <a:pt x="604" y="155"/>
                      <a:pt x="548" y="155"/>
                    </a:cubicBezTo>
                    <a:cubicBezTo>
                      <a:pt x="422" y="155"/>
                      <a:pt x="303" y="106"/>
                      <a:pt x="214" y="17"/>
                    </a:cubicBezTo>
                    <a:cubicBezTo>
                      <a:pt x="209" y="11"/>
                      <a:pt x="203" y="6"/>
                      <a:pt x="198" y="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12" y="167"/>
                      <a:pt x="25" y="180"/>
                      <a:pt x="38" y="193"/>
                    </a:cubicBezTo>
                    <a:cubicBezTo>
                      <a:pt x="174" y="329"/>
                      <a:pt x="355" y="404"/>
                      <a:pt x="548" y="404"/>
                    </a:cubicBezTo>
                    <a:cubicBezTo>
                      <a:pt x="635" y="404"/>
                      <a:pt x="719" y="389"/>
                      <a:pt x="798" y="360"/>
                    </a:cubicBezTo>
                    <a:lnTo>
                      <a:pt x="709" y="2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50" dirty="0"/>
              </a:p>
            </p:txBody>
          </p:sp>
          <p:sp>
            <p:nvSpPr>
              <p:cNvPr id="137" name="Rectangle 56">
                <a:extLst>
                  <a:ext uri="{FF2B5EF4-FFF2-40B4-BE49-F238E27FC236}">
                    <a16:creationId xmlns:a16="http://schemas.microsoft.com/office/drawing/2014/main" id="{6124366D-D097-4A36-AF59-652796B9C7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152901" y="2884488"/>
                <a:ext cx="820866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3429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50" b="1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Tittel</a:t>
                </a:r>
                <a:endParaRPr lang="en-US" altLang="en-US" sz="675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58">
                <a:extLst>
                  <a:ext uri="{FF2B5EF4-FFF2-40B4-BE49-F238E27FC236}">
                    <a16:creationId xmlns:a16="http://schemas.microsoft.com/office/drawing/2014/main" id="{5E03F3D1-D90E-4A9C-B67D-3343321D19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70301" y="3370263"/>
                <a:ext cx="18723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nb-NO"/>
                </a:defPPr>
                <a:lvl1pPr marL="0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197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395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5927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67903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9878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1855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3831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35806" algn="l" defTabSz="683951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675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Hva handler dette</a:t>
                </a:r>
                <a:br>
                  <a:rPr lang="en-US" altLang="en-US" sz="675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</a:br>
                <a:r>
                  <a:rPr lang="en-US" altLang="en-US" sz="675" dirty="0">
                    <a:solidFill>
                      <a:srgbClr val="010101"/>
                    </a:solidFill>
                    <a:latin typeface="Arial" panose="020B0604020202020204" pitchFamily="34" charset="0"/>
                  </a:rPr>
                  <a:t>prosseshjulet om?</a:t>
                </a:r>
                <a:endParaRPr lang="en-US" altLang="en-US" sz="675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7" name="TekstSylinder 244">
              <a:extLst>
                <a:ext uri="{FF2B5EF4-FFF2-40B4-BE49-F238E27FC236}">
                  <a16:creationId xmlns:a16="http://schemas.microsoft.com/office/drawing/2014/main" id="{DBE65627-4304-4D2B-B597-C86A82D764F5}"/>
                </a:ext>
              </a:extLst>
            </p:cNvPr>
            <p:cNvSpPr txBox="1"/>
            <p:nvPr userDrawn="1"/>
          </p:nvSpPr>
          <p:spPr>
            <a:xfrm rot="20460000">
              <a:off x="2775995" y="1325613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>
                  <a:solidFill>
                    <a:schemeClr val="bg1"/>
                  </a:solidFill>
                </a:rPr>
                <a:t>Argument 1</a:t>
              </a:r>
              <a:endParaRPr lang="en-GB" sz="6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28" name="TekstSylinder 264">
              <a:extLst>
                <a:ext uri="{FF2B5EF4-FFF2-40B4-BE49-F238E27FC236}">
                  <a16:creationId xmlns:a16="http://schemas.microsoft.com/office/drawing/2014/main" id="{0688D59D-D1BB-42F5-AD70-54EA89D68946}"/>
                </a:ext>
              </a:extLst>
            </p:cNvPr>
            <p:cNvSpPr txBox="1"/>
            <p:nvPr userDrawn="1"/>
          </p:nvSpPr>
          <p:spPr>
            <a:xfrm rot="3300000">
              <a:off x="4338890" y="1813672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>
                  <a:solidFill>
                    <a:schemeClr val="bg1"/>
                  </a:solidFill>
                </a:rPr>
                <a:t>Argument 2</a:t>
              </a:r>
              <a:endParaRPr lang="en-GB" sz="6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29" name="TekstSylinder 265">
              <a:extLst>
                <a:ext uri="{FF2B5EF4-FFF2-40B4-BE49-F238E27FC236}">
                  <a16:creationId xmlns:a16="http://schemas.microsoft.com/office/drawing/2014/main" id="{443F7C44-DA2E-407B-AFF4-C3AB97A94713}"/>
                </a:ext>
              </a:extLst>
            </p:cNvPr>
            <p:cNvSpPr txBox="1"/>
            <p:nvPr userDrawn="1"/>
          </p:nvSpPr>
          <p:spPr>
            <a:xfrm rot="7500000">
              <a:off x="4354628" y="3473997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>
                  <a:solidFill>
                    <a:schemeClr val="bg1"/>
                  </a:solidFill>
                </a:rPr>
                <a:t>Argument 3</a:t>
              </a:r>
              <a:endParaRPr lang="en-GB" sz="6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30" name="TekstSylinder 266">
              <a:extLst>
                <a:ext uri="{FF2B5EF4-FFF2-40B4-BE49-F238E27FC236}">
                  <a16:creationId xmlns:a16="http://schemas.microsoft.com/office/drawing/2014/main" id="{D2B22F31-F654-4253-AD05-B5093AD73AA0}"/>
                </a:ext>
              </a:extLst>
            </p:cNvPr>
            <p:cNvSpPr txBox="1"/>
            <p:nvPr userDrawn="1"/>
          </p:nvSpPr>
          <p:spPr>
            <a:xfrm rot="11820000">
              <a:off x="2814890" y="3998684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>
                  <a:solidFill>
                    <a:schemeClr val="bg1"/>
                  </a:solidFill>
                </a:rPr>
                <a:t>Argument 4</a:t>
              </a:r>
              <a:endParaRPr lang="en-GB" sz="6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131" name="TekstSylinder 267">
              <a:extLst>
                <a:ext uri="{FF2B5EF4-FFF2-40B4-BE49-F238E27FC236}">
                  <a16:creationId xmlns:a16="http://schemas.microsoft.com/office/drawing/2014/main" id="{7C6ACC58-C90A-4C5D-BBFE-BDA868EAEC00}"/>
                </a:ext>
              </a:extLst>
            </p:cNvPr>
            <p:cNvSpPr txBox="1"/>
            <p:nvPr userDrawn="1"/>
          </p:nvSpPr>
          <p:spPr>
            <a:xfrm rot="16200000">
              <a:off x="1824776" y="2704309"/>
              <a:ext cx="2698244" cy="1570537"/>
            </a:xfrm>
            <a:prstGeom prst="rect">
              <a:avLst/>
            </a:prstGeom>
            <a:noFill/>
          </p:spPr>
          <p:txBody>
            <a:bodyPr spcFirstLastPara="1" wrap="none" lIns="0" tIns="0" rIns="0" bIns="0" numCol="1" rtlCol="0">
              <a:prstTxWarp prst="textArchUp">
                <a:avLst>
                  <a:gd name="adj" fmla="val 11595828"/>
                </a:avLst>
              </a:prstTxWarp>
              <a:spAutoFit/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600" b="1" cap="all" dirty="0">
                  <a:solidFill>
                    <a:schemeClr val="bg1"/>
                  </a:solidFill>
                </a:rPr>
                <a:t>Argument 5</a:t>
              </a:r>
              <a:endParaRPr lang="en-GB" sz="600" b="1" cap="al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Verden" hidden="1">
            <a:extLst>
              <a:ext uri="{FF2B5EF4-FFF2-40B4-BE49-F238E27FC236}">
                <a16:creationId xmlns:a16="http://schemas.microsoft.com/office/drawing/2014/main" id="{A3F9290F-CA5A-4B8B-B451-68965BCC79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49787" y="1549004"/>
            <a:ext cx="758428" cy="759618"/>
            <a:chOff x="2585" y="369"/>
            <a:chExt cx="637" cy="638"/>
          </a:xfrm>
        </p:grpSpPr>
        <p:sp>
          <p:nvSpPr>
            <p:cNvPr id="140" name="Freeform 5">
              <a:extLst>
                <a:ext uri="{FF2B5EF4-FFF2-40B4-BE49-F238E27FC236}">
                  <a16:creationId xmlns:a16="http://schemas.microsoft.com/office/drawing/2014/main" id="{2F2B7218-45B5-4632-A1EC-DC342BD7D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5" y="369"/>
              <a:ext cx="637" cy="638"/>
            </a:xfrm>
            <a:custGeom>
              <a:avLst/>
              <a:gdLst>
                <a:gd name="T0" fmla="*/ 1216 w 1246"/>
                <a:gd name="T1" fmla="*/ 569 h 1247"/>
                <a:gd name="T2" fmla="*/ 677 w 1246"/>
                <a:gd name="T3" fmla="*/ 1217 h 1247"/>
                <a:gd name="T4" fmla="*/ 30 w 1246"/>
                <a:gd name="T5" fmla="*/ 678 h 1247"/>
                <a:gd name="T6" fmla="*/ 569 w 1246"/>
                <a:gd name="T7" fmla="*/ 30 h 1247"/>
                <a:gd name="T8" fmla="*/ 1216 w 1246"/>
                <a:gd name="T9" fmla="*/ 569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6" h="1247">
                  <a:moveTo>
                    <a:pt x="1216" y="569"/>
                  </a:moveTo>
                  <a:cubicBezTo>
                    <a:pt x="1246" y="897"/>
                    <a:pt x="1005" y="1187"/>
                    <a:pt x="677" y="1217"/>
                  </a:cubicBezTo>
                  <a:cubicBezTo>
                    <a:pt x="349" y="1247"/>
                    <a:pt x="59" y="1006"/>
                    <a:pt x="30" y="678"/>
                  </a:cubicBezTo>
                  <a:cubicBezTo>
                    <a:pt x="0" y="350"/>
                    <a:pt x="241" y="60"/>
                    <a:pt x="569" y="30"/>
                  </a:cubicBezTo>
                  <a:cubicBezTo>
                    <a:pt x="896" y="0"/>
                    <a:pt x="1186" y="242"/>
                    <a:pt x="1216" y="569"/>
                  </a:cubicBezTo>
                  <a:close/>
                </a:path>
              </a:pathLst>
            </a:custGeom>
            <a:solidFill>
              <a:srgbClr val="000000"/>
            </a:solidFill>
            <a:ln w="20638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904FB3E9-CE29-4402-A5D8-DE8C73B4E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9" y="417"/>
              <a:ext cx="362" cy="542"/>
            </a:xfrm>
            <a:custGeom>
              <a:avLst/>
              <a:gdLst>
                <a:gd name="T0" fmla="*/ 333 w 708"/>
                <a:gd name="T1" fmla="*/ 0 h 1059"/>
                <a:gd name="T2" fmla="*/ 319 w 708"/>
                <a:gd name="T3" fmla="*/ 9 h 1059"/>
                <a:gd name="T4" fmla="*/ 276 w 708"/>
                <a:gd name="T5" fmla="*/ 32 h 1059"/>
                <a:gd name="T6" fmla="*/ 256 w 708"/>
                <a:gd name="T7" fmla="*/ 40 h 1059"/>
                <a:gd name="T8" fmla="*/ 235 w 708"/>
                <a:gd name="T9" fmla="*/ 98 h 1059"/>
                <a:gd name="T10" fmla="*/ 228 w 708"/>
                <a:gd name="T11" fmla="*/ 128 h 1059"/>
                <a:gd name="T12" fmla="*/ 169 w 708"/>
                <a:gd name="T13" fmla="*/ 148 h 1059"/>
                <a:gd name="T14" fmla="*/ 87 w 708"/>
                <a:gd name="T15" fmla="*/ 258 h 1059"/>
                <a:gd name="T16" fmla="*/ 127 w 708"/>
                <a:gd name="T17" fmla="*/ 295 h 1059"/>
                <a:gd name="T18" fmla="*/ 56 w 708"/>
                <a:gd name="T19" fmla="*/ 372 h 1059"/>
                <a:gd name="T20" fmla="*/ 11 w 708"/>
                <a:gd name="T21" fmla="*/ 461 h 1059"/>
                <a:gd name="T22" fmla="*/ 3 w 708"/>
                <a:gd name="T23" fmla="*/ 529 h 1059"/>
                <a:gd name="T24" fmla="*/ 29 w 708"/>
                <a:gd name="T25" fmla="*/ 607 h 1059"/>
                <a:gd name="T26" fmla="*/ 99 w 708"/>
                <a:gd name="T27" fmla="*/ 671 h 1059"/>
                <a:gd name="T28" fmla="*/ 169 w 708"/>
                <a:gd name="T29" fmla="*/ 679 h 1059"/>
                <a:gd name="T30" fmla="*/ 229 w 708"/>
                <a:gd name="T31" fmla="*/ 658 h 1059"/>
                <a:gd name="T32" fmla="*/ 262 w 708"/>
                <a:gd name="T33" fmla="*/ 670 h 1059"/>
                <a:gd name="T34" fmla="*/ 299 w 708"/>
                <a:gd name="T35" fmla="*/ 751 h 1059"/>
                <a:gd name="T36" fmla="*/ 319 w 708"/>
                <a:gd name="T37" fmla="*/ 796 h 1059"/>
                <a:gd name="T38" fmla="*/ 320 w 708"/>
                <a:gd name="T39" fmla="*/ 862 h 1059"/>
                <a:gd name="T40" fmla="*/ 317 w 708"/>
                <a:gd name="T41" fmla="*/ 941 h 1059"/>
                <a:gd name="T42" fmla="*/ 352 w 708"/>
                <a:gd name="T43" fmla="*/ 1049 h 1059"/>
                <a:gd name="T44" fmla="*/ 357 w 708"/>
                <a:gd name="T45" fmla="*/ 1059 h 1059"/>
                <a:gd name="T46" fmla="*/ 505 w 708"/>
                <a:gd name="T47" fmla="*/ 971 h 1059"/>
                <a:gd name="T48" fmla="*/ 527 w 708"/>
                <a:gd name="T49" fmla="*/ 940 h 1059"/>
                <a:gd name="T50" fmla="*/ 577 w 708"/>
                <a:gd name="T51" fmla="*/ 853 h 1059"/>
                <a:gd name="T52" fmla="*/ 590 w 708"/>
                <a:gd name="T53" fmla="*/ 785 h 1059"/>
                <a:gd name="T54" fmla="*/ 600 w 708"/>
                <a:gd name="T55" fmla="*/ 730 h 1059"/>
                <a:gd name="T56" fmla="*/ 650 w 708"/>
                <a:gd name="T57" fmla="*/ 656 h 1059"/>
                <a:gd name="T58" fmla="*/ 658 w 708"/>
                <a:gd name="T59" fmla="*/ 580 h 1059"/>
                <a:gd name="T60" fmla="*/ 651 w 708"/>
                <a:gd name="T61" fmla="*/ 564 h 1059"/>
                <a:gd name="T62" fmla="*/ 661 w 708"/>
                <a:gd name="T63" fmla="*/ 544 h 1059"/>
                <a:gd name="T64" fmla="*/ 697 w 708"/>
                <a:gd name="T65" fmla="*/ 505 h 1059"/>
                <a:gd name="T66" fmla="*/ 706 w 708"/>
                <a:gd name="T67" fmla="*/ 473 h 1059"/>
                <a:gd name="T68" fmla="*/ 708 w 708"/>
                <a:gd name="T69" fmla="*/ 473 h 1059"/>
                <a:gd name="T70" fmla="*/ 333 w 708"/>
                <a:gd name="T71" fmla="*/ 0 h 1059"/>
                <a:gd name="T72" fmla="*/ 345 w 708"/>
                <a:gd name="T73" fmla="*/ 293 h 1059"/>
                <a:gd name="T74" fmla="*/ 203 w 708"/>
                <a:gd name="T75" fmla="*/ 281 h 1059"/>
                <a:gd name="T76" fmla="*/ 247 w 708"/>
                <a:gd name="T77" fmla="*/ 234 h 1059"/>
                <a:gd name="T78" fmla="*/ 271 w 708"/>
                <a:gd name="T79" fmla="*/ 233 h 1059"/>
                <a:gd name="T80" fmla="*/ 347 w 708"/>
                <a:gd name="T81" fmla="*/ 276 h 1059"/>
                <a:gd name="T82" fmla="*/ 345 w 708"/>
                <a:gd name="T83" fmla="*/ 293 h 1059"/>
                <a:gd name="T84" fmla="*/ 523 w 708"/>
                <a:gd name="T85" fmla="*/ 341 h 1059"/>
                <a:gd name="T86" fmla="*/ 496 w 708"/>
                <a:gd name="T87" fmla="*/ 362 h 1059"/>
                <a:gd name="T88" fmla="*/ 387 w 708"/>
                <a:gd name="T89" fmla="*/ 352 h 1059"/>
                <a:gd name="T90" fmla="*/ 366 w 708"/>
                <a:gd name="T91" fmla="*/ 334 h 1059"/>
                <a:gd name="T92" fmla="*/ 352 w 708"/>
                <a:gd name="T93" fmla="*/ 306 h 1059"/>
                <a:gd name="T94" fmla="*/ 397 w 708"/>
                <a:gd name="T95" fmla="*/ 287 h 1059"/>
                <a:gd name="T96" fmla="*/ 432 w 708"/>
                <a:gd name="T97" fmla="*/ 307 h 1059"/>
                <a:gd name="T98" fmla="*/ 489 w 708"/>
                <a:gd name="T99" fmla="*/ 313 h 1059"/>
                <a:gd name="T100" fmla="*/ 503 w 708"/>
                <a:gd name="T101" fmla="*/ 316 h 1059"/>
                <a:gd name="T102" fmla="*/ 523 w 708"/>
                <a:gd name="T103" fmla="*/ 34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8" h="1059">
                  <a:moveTo>
                    <a:pt x="333" y="0"/>
                  </a:moveTo>
                  <a:cubicBezTo>
                    <a:pt x="328" y="3"/>
                    <a:pt x="323" y="6"/>
                    <a:pt x="319" y="9"/>
                  </a:cubicBezTo>
                  <a:cubicBezTo>
                    <a:pt x="305" y="17"/>
                    <a:pt x="291" y="24"/>
                    <a:pt x="276" y="32"/>
                  </a:cubicBezTo>
                  <a:cubicBezTo>
                    <a:pt x="270" y="35"/>
                    <a:pt x="263" y="37"/>
                    <a:pt x="256" y="40"/>
                  </a:cubicBezTo>
                  <a:cubicBezTo>
                    <a:pt x="232" y="53"/>
                    <a:pt x="224" y="73"/>
                    <a:pt x="235" y="98"/>
                  </a:cubicBezTo>
                  <a:cubicBezTo>
                    <a:pt x="241" y="112"/>
                    <a:pt x="238" y="118"/>
                    <a:pt x="228" y="128"/>
                  </a:cubicBezTo>
                  <a:cubicBezTo>
                    <a:pt x="211" y="147"/>
                    <a:pt x="191" y="148"/>
                    <a:pt x="169" y="148"/>
                  </a:cubicBezTo>
                  <a:cubicBezTo>
                    <a:pt x="110" y="148"/>
                    <a:pt x="70" y="202"/>
                    <a:pt x="87" y="258"/>
                  </a:cubicBezTo>
                  <a:cubicBezTo>
                    <a:pt x="92" y="277"/>
                    <a:pt x="104" y="288"/>
                    <a:pt x="127" y="295"/>
                  </a:cubicBezTo>
                  <a:cubicBezTo>
                    <a:pt x="102" y="322"/>
                    <a:pt x="79" y="347"/>
                    <a:pt x="56" y="372"/>
                  </a:cubicBezTo>
                  <a:cubicBezTo>
                    <a:pt x="31" y="397"/>
                    <a:pt x="14" y="425"/>
                    <a:pt x="11" y="461"/>
                  </a:cubicBezTo>
                  <a:cubicBezTo>
                    <a:pt x="9" y="484"/>
                    <a:pt x="6" y="507"/>
                    <a:pt x="3" y="529"/>
                  </a:cubicBezTo>
                  <a:cubicBezTo>
                    <a:pt x="0" y="559"/>
                    <a:pt x="14" y="584"/>
                    <a:pt x="29" y="607"/>
                  </a:cubicBezTo>
                  <a:cubicBezTo>
                    <a:pt x="47" y="634"/>
                    <a:pt x="71" y="654"/>
                    <a:pt x="99" y="671"/>
                  </a:cubicBezTo>
                  <a:cubicBezTo>
                    <a:pt x="121" y="685"/>
                    <a:pt x="144" y="687"/>
                    <a:pt x="169" y="679"/>
                  </a:cubicBezTo>
                  <a:cubicBezTo>
                    <a:pt x="189" y="672"/>
                    <a:pt x="209" y="665"/>
                    <a:pt x="229" y="658"/>
                  </a:cubicBezTo>
                  <a:cubicBezTo>
                    <a:pt x="248" y="651"/>
                    <a:pt x="251" y="654"/>
                    <a:pt x="262" y="670"/>
                  </a:cubicBezTo>
                  <a:cubicBezTo>
                    <a:pt x="279" y="695"/>
                    <a:pt x="294" y="720"/>
                    <a:pt x="299" y="751"/>
                  </a:cubicBezTo>
                  <a:cubicBezTo>
                    <a:pt x="301" y="766"/>
                    <a:pt x="311" y="781"/>
                    <a:pt x="319" y="796"/>
                  </a:cubicBezTo>
                  <a:cubicBezTo>
                    <a:pt x="330" y="818"/>
                    <a:pt x="331" y="840"/>
                    <a:pt x="320" y="862"/>
                  </a:cubicBezTo>
                  <a:cubicBezTo>
                    <a:pt x="307" y="888"/>
                    <a:pt x="307" y="914"/>
                    <a:pt x="317" y="941"/>
                  </a:cubicBezTo>
                  <a:cubicBezTo>
                    <a:pt x="330" y="977"/>
                    <a:pt x="340" y="1013"/>
                    <a:pt x="352" y="1049"/>
                  </a:cubicBezTo>
                  <a:cubicBezTo>
                    <a:pt x="353" y="1053"/>
                    <a:pt x="355" y="1056"/>
                    <a:pt x="357" y="1059"/>
                  </a:cubicBezTo>
                  <a:cubicBezTo>
                    <a:pt x="411" y="1038"/>
                    <a:pt x="461" y="1008"/>
                    <a:pt x="505" y="971"/>
                  </a:cubicBezTo>
                  <a:cubicBezTo>
                    <a:pt x="513" y="961"/>
                    <a:pt x="520" y="951"/>
                    <a:pt x="527" y="940"/>
                  </a:cubicBezTo>
                  <a:cubicBezTo>
                    <a:pt x="546" y="912"/>
                    <a:pt x="561" y="882"/>
                    <a:pt x="577" y="853"/>
                  </a:cubicBezTo>
                  <a:cubicBezTo>
                    <a:pt x="589" y="832"/>
                    <a:pt x="594" y="809"/>
                    <a:pt x="590" y="785"/>
                  </a:cubicBezTo>
                  <a:cubicBezTo>
                    <a:pt x="587" y="765"/>
                    <a:pt x="590" y="747"/>
                    <a:pt x="600" y="730"/>
                  </a:cubicBezTo>
                  <a:cubicBezTo>
                    <a:pt x="616" y="705"/>
                    <a:pt x="632" y="680"/>
                    <a:pt x="650" y="656"/>
                  </a:cubicBezTo>
                  <a:cubicBezTo>
                    <a:pt x="669" y="632"/>
                    <a:pt x="673" y="607"/>
                    <a:pt x="658" y="580"/>
                  </a:cubicBezTo>
                  <a:cubicBezTo>
                    <a:pt x="655" y="575"/>
                    <a:pt x="653" y="570"/>
                    <a:pt x="651" y="564"/>
                  </a:cubicBezTo>
                  <a:cubicBezTo>
                    <a:pt x="648" y="555"/>
                    <a:pt x="649" y="548"/>
                    <a:pt x="661" y="544"/>
                  </a:cubicBezTo>
                  <a:cubicBezTo>
                    <a:pt x="680" y="538"/>
                    <a:pt x="692" y="524"/>
                    <a:pt x="697" y="505"/>
                  </a:cubicBezTo>
                  <a:cubicBezTo>
                    <a:pt x="701" y="494"/>
                    <a:pt x="703" y="483"/>
                    <a:pt x="706" y="473"/>
                  </a:cubicBezTo>
                  <a:cubicBezTo>
                    <a:pt x="707" y="473"/>
                    <a:pt x="707" y="473"/>
                    <a:pt x="708" y="473"/>
                  </a:cubicBezTo>
                  <a:cubicBezTo>
                    <a:pt x="684" y="253"/>
                    <a:pt x="535" y="71"/>
                    <a:pt x="333" y="0"/>
                  </a:cubicBezTo>
                  <a:close/>
                  <a:moveTo>
                    <a:pt x="345" y="293"/>
                  </a:moveTo>
                  <a:cubicBezTo>
                    <a:pt x="302" y="253"/>
                    <a:pt x="255" y="270"/>
                    <a:pt x="203" y="281"/>
                  </a:cubicBezTo>
                  <a:cubicBezTo>
                    <a:pt x="219" y="263"/>
                    <a:pt x="232" y="247"/>
                    <a:pt x="247" y="234"/>
                  </a:cubicBezTo>
                  <a:cubicBezTo>
                    <a:pt x="251" y="230"/>
                    <a:pt x="264" y="230"/>
                    <a:pt x="271" y="233"/>
                  </a:cubicBezTo>
                  <a:cubicBezTo>
                    <a:pt x="296" y="247"/>
                    <a:pt x="321" y="262"/>
                    <a:pt x="347" y="276"/>
                  </a:cubicBezTo>
                  <a:cubicBezTo>
                    <a:pt x="346" y="281"/>
                    <a:pt x="346" y="286"/>
                    <a:pt x="345" y="293"/>
                  </a:cubicBezTo>
                  <a:close/>
                  <a:moveTo>
                    <a:pt x="523" y="341"/>
                  </a:moveTo>
                  <a:cubicBezTo>
                    <a:pt x="521" y="357"/>
                    <a:pt x="509" y="363"/>
                    <a:pt x="496" y="362"/>
                  </a:cubicBezTo>
                  <a:cubicBezTo>
                    <a:pt x="460" y="360"/>
                    <a:pt x="423" y="357"/>
                    <a:pt x="387" y="352"/>
                  </a:cubicBezTo>
                  <a:cubicBezTo>
                    <a:pt x="379" y="351"/>
                    <a:pt x="371" y="341"/>
                    <a:pt x="366" y="334"/>
                  </a:cubicBezTo>
                  <a:cubicBezTo>
                    <a:pt x="360" y="326"/>
                    <a:pt x="357" y="316"/>
                    <a:pt x="352" y="306"/>
                  </a:cubicBezTo>
                  <a:cubicBezTo>
                    <a:pt x="371" y="310"/>
                    <a:pt x="386" y="303"/>
                    <a:pt x="397" y="287"/>
                  </a:cubicBezTo>
                  <a:cubicBezTo>
                    <a:pt x="406" y="302"/>
                    <a:pt x="418" y="306"/>
                    <a:pt x="432" y="307"/>
                  </a:cubicBezTo>
                  <a:cubicBezTo>
                    <a:pt x="451" y="308"/>
                    <a:pt x="470" y="310"/>
                    <a:pt x="489" y="313"/>
                  </a:cubicBezTo>
                  <a:cubicBezTo>
                    <a:pt x="494" y="313"/>
                    <a:pt x="499" y="314"/>
                    <a:pt x="503" y="316"/>
                  </a:cubicBezTo>
                  <a:cubicBezTo>
                    <a:pt x="514" y="321"/>
                    <a:pt x="526" y="326"/>
                    <a:pt x="523" y="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4A92D824-A1C3-4A23-A659-6ADDA961D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9" y="489"/>
              <a:ext cx="33" cy="38"/>
            </a:xfrm>
            <a:custGeom>
              <a:avLst/>
              <a:gdLst>
                <a:gd name="T0" fmla="*/ 36 w 64"/>
                <a:gd name="T1" fmla="*/ 67 h 76"/>
                <a:gd name="T2" fmla="*/ 59 w 64"/>
                <a:gd name="T3" fmla="*/ 16 h 76"/>
                <a:gd name="T4" fmla="*/ 54 w 64"/>
                <a:gd name="T5" fmla="*/ 0 h 76"/>
                <a:gd name="T6" fmla="*/ 0 w 64"/>
                <a:gd name="T7" fmla="*/ 63 h 76"/>
                <a:gd name="T8" fmla="*/ 36 w 64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6">
                  <a:moveTo>
                    <a:pt x="36" y="67"/>
                  </a:moveTo>
                  <a:cubicBezTo>
                    <a:pt x="57" y="55"/>
                    <a:pt x="64" y="39"/>
                    <a:pt x="59" y="16"/>
                  </a:cubicBezTo>
                  <a:cubicBezTo>
                    <a:pt x="57" y="11"/>
                    <a:pt x="55" y="5"/>
                    <a:pt x="54" y="0"/>
                  </a:cubicBezTo>
                  <a:cubicBezTo>
                    <a:pt x="34" y="19"/>
                    <a:pt x="16" y="41"/>
                    <a:pt x="0" y="63"/>
                  </a:cubicBezTo>
                  <a:cubicBezTo>
                    <a:pt x="16" y="75"/>
                    <a:pt x="23" y="76"/>
                    <a:pt x="36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A7886BB1-F2B6-403B-BA30-4F533FC6D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7" y="727"/>
              <a:ext cx="130" cy="185"/>
            </a:xfrm>
            <a:custGeom>
              <a:avLst/>
              <a:gdLst>
                <a:gd name="T0" fmla="*/ 223 w 256"/>
                <a:gd name="T1" fmla="*/ 305 h 361"/>
                <a:gd name="T2" fmla="*/ 238 w 256"/>
                <a:gd name="T3" fmla="*/ 234 h 361"/>
                <a:gd name="T4" fmla="*/ 247 w 256"/>
                <a:gd name="T5" fmla="*/ 214 h 361"/>
                <a:gd name="T6" fmla="*/ 224 w 256"/>
                <a:gd name="T7" fmla="*/ 155 h 361"/>
                <a:gd name="T8" fmla="*/ 148 w 256"/>
                <a:gd name="T9" fmla="*/ 121 h 361"/>
                <a:gd name="T10" fmla="*/ 110 w 256"/>
                <a:gd name="T11" fmla="*/ 103 h 361"/>
                <a:gd name="T12" fmla="*/ 96 w 256"/>
                <a:gd name="T13" fmla="*/ 86 h 361"/>
                <a:gd name="T14" fmla="*/ 67 w 256"/>
                <a:gd name="T15" fmla="*/ 47 h 361"/>
                <a:gd name="T16" fmla="*/ 0 w 256"/>
                <a:gd name="T17" fmla="*/ 0 h 361"/>
                <a:gd name="T18" fmla="*/ 197 w 256"/>
                <a:gd name="T19" fmla="*/ 361 h 361"/>
                <a:gd name="T20" fmla="*/ 223 w 256"/>
                <a:gd name="T21" fmla="*/ 30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61">
                  <a:moveTo>
                    <a:pt x="223" y="305"/>
                  </a:moveTo>
                  <a:cubicBezTo>
                    <a:pt x="220" y="279"/>
                    <a:pt x="223" y="256"/>
                    <a:pt x="238" y="234"/>
                  </a:cubicBezTo>
                  <a:cubicBezTo>
                    <a:pt x="242" y="228"/>
                    <a:pt x="245" y="221"/>
                    <a:pt x="247" y="214"/>
                  </a:cubicBezTo>
                  <a:cubicBezTo>
                    <a:pt x="256" y="189"/>
                    <a:pt x="248" y="167"/>
                    <a:pt x="224" y="155"/>
                  </a:cubicBezTo>
                  <a:cubicBezTo>
                    <a:pt x="199" y="143"/>
                    <a:pt x="173" y="133"/>
                    <a:pt x="148" y="121"/>
                  </a:cubicBezTo>
                  <a:cubicBezTo>
                    <a:pt x="135" y="116"/>
                    <a:pt x="122" y="110"/>
                    <a:pt x="110" y="103"/>
                  </a:cubicBezTo>
                  <a:cubicBezTo>
                    <a:pt x="104" y="100"/>
                    <a:pt x="98" y="93"/>
                    <a:pt x="96" y="86"/>
                  </a:cubicBezTo>
                  <a:cubicBezTo>
                    <a:pt x="91" y="69"/>
                    <a:pt x="81" y="56"/>
                    <a:pt x="67" y="47"/>
                  </a:cubicBezTo>
                  <a:cubicBezTo>
                    <a:pt x="44" y="32"/>
                    <a:pt x="21" y="17"/>
                    <a:pt x="0" y="0"/>
                  </a:cubicBezTo>
                  <a:cubicBezTo>
                    <a:pt x="18" y="144"/>
                    <a:pt x="91" y="272"/>
                    <a:pt x="197" y="361"/>
                  </a:cubicBezTo>
                  <a:cubicBezTo>
                    <a:pt x="224" y="347"/>
                    <a:pt x="226" y="340"/>
                    <a:pt x="223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D79A3C4E-17FC-4C2D-981A-8B55C95A3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0" y="402"/>
              <a:ext cx="147" cy="66"/>
            </a:xfrm>
            <a:custGeom>
              <a:avLst/>
              <a:gdLst>
                <a:gd name="T0" fmla="*/ 36 w 289"/>
                <a:gd name="T1" fmla="*/ 118 h 129"/>
                <a:gd name="T2" fmla="*/ 82 w 289"/>
                <a:gd name="T3" fmla="*/ 89 h 129"/>
                <a:gd name="T4" fmla="*/ 160 w 289"/>
                <a:gd name="T5" fmla="*/ 59 h 129"/>
                <a:gd name="T6" fmla="*/ 200 w 289"/>
                <a:gd name="T7" fmla="*/ 54 h 129"/>
                <a:gd name="T8" fmla="*/ 276 w 289"/>
                <a:gd name="T9" fmla="*/ 13 h 129"/>
                <a:gd name="T10" fmla="*/ 289 w 289"/>
                <a:gd name="T11" fmla="*/ 0 h 129"/>
                <a:gd name="T12" fmla="*/ 0 w 289"/>
                <a:gd name="T13" fmla="*/ 99 h 129"/>
                <a:gd name="T14" fmla="*/ 36 w 289"/>
                <a:gd name="T15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129">
                  <a:moveTo>
                    <a:pt x="36" y="118"/>
                  </a:moveTo>
                  <a:cubicBezTo>
                    <a:pt x="52" y="110"/>
                    <a:pt x="67" y="100"/>
                    <a:pt x="82" y="89"/>
                  </a:cubicBezTo>
                  <a:cubicBezTo>
                    <a:pt x="106" y="73"/>
                    <a:pt x="130" y="60"/>
                    <a:pt x="160" y="59"/>
                  </a:cubicBezTo>
                  <a:cubicBezTo>
                    <a:pt x="174" y="58"/>
                    <a:pt x="187" y="56"/>
                    <a:pt x="200" y="54"/>
                  </a:cubicBezTo>
                  <a:cubicBezTo>
                    <a:pt x="230" y="48"/>
                    <a:pt x="255" y="35"/>
                    <a:pt x="276" y="13"/>
                  </a:cubicBezTo>
                  <a:cubicBezTo>
                    <a:pt x="280" y="9"/>
                    <a:pt x="285" y="4"/>
                    <a:pt x="289" y="0"/>
                  </a:cubicBezTo>
                  <a:cubicBezTo>
                    <a:pt x="182" y="6"/>
                    <a:pt x="83" y="41"/>
                    <a:pt x="0" y="99"/>
                  </a:cubicBezTo>
                  <a:cubicBezTo>
                    <a:pt x="0" y="120"/>
                    <a:pt x="14" y="129"/>
                    <a:pt x="36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45" name="Vaskeboette" hidden="1">
            <a:extLst>
              <a:ext uri="{FF2B5EF4-FFF2-40B4-BE49-F238E27FC236}">
                <a16:creationId xmlns:a16="http://schemas.microsoft.com/office/drawing/2014/main" id="{FF08F4FD-05ED-42FD-8456-A2673DB3937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76576" y="1472804"/>
            <a:ext cx="704849" cy="912019"/>
            <a:chOff x="1610" y="386"/>
            <a:chExt cx="592" cy="766"/>
          </a:xfrm>
        </p:grpSpPr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6F92C6A-46A7-4C34-A9DA-83EF5139B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22" y="802"/>
              <a:ext cx="265" cy="148"/>
            </a:xfrm>
            <a:custGeom>
              <a:avLst/>
              <a:gdLst>
                <a:gd name="T0" fmla="*/ 432 w 432"/>
                <a:gd name="T1" fmla="*/ 0 h 242"/>
                <a:gd name="T2" fmla="*/ 208 w 432"/>
                <a:gd name="T3" fmla="*/ 242 h 242"/>
                <a:gd name="T4" fmla="*/ 0 w 432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42">
                  <a:moveTo>
                    <a:pt x="432" y="0"/>
                  </a:moveTo>
                  <a:cubicBezTo>
                    <a:pt x="432" y="0"/>
                    <a:pt x="393" y="242"/>
                    <a:pt x="208" y="242"/>
                  </a:cubicBezTo>
                  <a:cubicBezTo>
                    <a:pt x="23" y="242"/>
                    <a:pt x="0" y="0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B4A8123B-C482-401A-AC74-29D1EC4EB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" y="386"/>
              <a:ext cx="315" cy="626"/>
            </a:xfrm>
            <a:custGeom>
              <a:avLst/>
              <a:gdLst>
                <a:gd name="T0" fmla="*/ 11 w 513"/>
                <a:gd name="T1" fmla="*/ 43 h 1020"/>
                <a:gd name="T2" fmla="*/ 242 w 513"/>
                <a:gd name="T3" fmla="*/ 526 h 1020"/>
                <a:gd name="T4" fmla="*/ 467 w 513"/>
                <a:gd name="T5" fmla="*/ 997 h 1020"/>
                <a:gd name="T6" fmla="*/ 502 w 513"/>
                <a:gd name="T7" fmla="*/ 977 h 1020"/>
                <a:gd name="T8" fmla="*/ 271 w 513"/>
                <a:gd name="T9" fmla="*/ 495 h 1020"/>
                <a:gd name="T10" fmla="*/ 45 w 513"/>
                <a:gd name="T11" fmla="*/ 23 h 1020"/>
                <a:gd name="T12" fmla="*/ 11 w 513"/>
                <a:gd name="T13" fmla="*/ 4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020">
                  <a:moveTo>
                    <a:pt x="11" y="43"/>
                  </a:moveTo>
                  <a:cubicBezTo>
                    <a:pt x="88" y="204"/>
                    <a:pt x="165" y="365"/>
                    <a:pt x="242" y="526"/>
                  </a:cubicBezTo>
                  <a:cubicBezTo>
                    <a:pt x="317" y="683"/>
                    <a:pt x="392" y="840"/>
                    <a:pt x="467" y="997"/>
                  </a:cubicBezTo>
                  <a:cubicBezTo>
                    <a:pt x="478" y="1020"/>
                    <a:pt x="513" y="1000"/>
                    <a:pt x="502" y="977"/>
                  </a:cubicBezTo>
                  <a:cubicBezTo>
                    <a:pt x="425" y="816"/>
                    <a:pt x="348" y="655"/>
                    <a:pt x="271" y="495"/>
                  </a:cubicBezTo>
                  <a:cubicBezTo>
                    <a:pt x="196" y="337"/>
                    <a:pt x="120" y="180"/>
                    <a:pt x="45" y="23"/>
                  </a:cubicBezTo>
                  <a:cubicBezTo>
                    <a:pt x="34" y="0"/>
                    <a:pt x="0" y="20"/>
                    <a:pt x="11" y="4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B8E8214F-6223-45E9-960B-F6AD7D240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10" y="997"/>
              <a:ext cx="206" cy="155"/>
            </a:xfrm>
            <a:custGeom>
              <a:avLst/>
              <a:gdLst>
                <a:gd name="T0" fmla="*/ 329 w 337"/>
                <a:gd name="T1" fmla="*/ 245 h 252"/>
                <a:gd name="T2" fmla="*/ 300 w 337"/>
                <a:gd name="T3" fmla="*/ 123 h 252"/>
                <a:gd name="T4" fmla="*/ 281 w 337"/>
                <a:gd name="T5" fmla="*/ 39 h 252"/>
                <a:gd name="T6" fmla="*/ 163 w 337"/>
                <a:gd name="T7" fmla="*/ 0 h 252"/>
                <a:gd name="T8" fmla="*/ 108 w 337"/>
                <a:gd name="T9" fmla="*/ 28 h 252"/>
                <a:gd name="T10" fmla="*/ 45 w 337"/>
                <a:gd name="T11" fmla="*/ 95 h 252"/>
                <a:gd name="T12" fmla="*/ 4 w 337"/>
                <a:gd name="T13" fmla="*/ 170 h 252"/>
                <a:gd name="T14" fmla="*/ 2 w 337"/>
                <a:gd name="T15" fmla="*/ 223 h 252"/>
                <a:gd name="T16" fmla="*/ 8 w 337"/>
                <a:gd name="T17" fmla="*/ 237 h 252"/>
                <a:gd name="T18" fmla="*/ 189 w 337"/>
                <a:gd name="T19" fmla="*/ 25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52">
                  <a:moveTo>
                    <a:pt x="329" y="245"/>
                  </a:moveTo>
                  <a:cubicBezTo>
                    <a:pt x="337" y="245"/>
                    <a:pt x="301" y="184"/>
                    <a:pt x="300" y="123"/>
                  </a:cubicBezTo>
                  <a:cubicBezTo>
                    <a:pt x="295" y="93"/>
                    <a:pt x="307" y="62"/>
                    <a:pt x="281" y="39"/>
                  </a:cubicBezTo>
                  <a:cubicBezTo>
                    <a:pt x="259" y="16"/>
                    <a:pt x="199" y="0"/>
                    <a:pt x="163" y="0"/>
                  </a:cubicBezTo>
                  <a:cubicBezTo>
                    <a:pt x="134" y="0"/>
                    <a:pt x="126" y="11"/>
                    <a:pt x="108" y="28"/>
                  </a:cubicBezTo>
                  <a:cubicBezTo>
                    <a:pt x="92" y="46"/>
                    <a:pt x="67" y="70"/>
                    <a:pt x="45" y="95"/>
                  </a:cubicBezTo>
                  <a:cubicBezTo>
                    <a:pt x="24" y="120"/>
                    <a:pt x="6" y="147"/>
                    <a:pt x="4" y="170"/>
                  </a:cubicBezTo>
                  <a:cubicBezTo>
                    <a:pt x="0" y="193"/>
                    <a:pt x="11" y="212"/>
                    <a:pt x="2" y="223"/>
                  </a:cubicBezTo>
                  <a:cubicBezTo>
                    <a:pt x="1" y="229"/>
                    <a:pt x="3" y="234"/>
                    <a:pt x="8" y="237"/>
                  </a:cubicBezTo>
                  <a:cubicBezTo>
                    <a:pt x="27" y="247"/>
                    <a:pt x="123" y="252"/>
                    <a:pt x="189" y="25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31875EB-CCD0-4069-ACB4-F5B182A5D8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1" y="996"/>
              <a:ext cx="139" cy="151"/>
            </a:xfrm>
            <a:custGeom>
              <a:avLst/>
              <a:gdLst>
                <a:gd name="T0" fmla="*/ 2 w 227"/>
                <a:gd name="T1" fmla="*/ 246 h 246"/>
                <a:gd name="T2" fmla="*/ 1 w 227"/>
                <a:gd name="T3" fmla="*/ 208 h 246"/>
                <a:gd name="T4" fmla="*/ 22 w 227"/>
                <a:gd name="T5" fmla="*/ 124 h 246"/>
                <a:gd name="T6" fmla="*/ 112 w 227"/>
                <a:gd name="T7" fmla="*/ 1 h 246"/>
                <a:gd name="T8" fmla="*/ 206 w 227"/>
                <a:gd name="T9" fmla="*/ 122 h 246"/>
                <a:gd name="T10" fmla="*/ 213 w 227"/>
                <a:gd name="T11" fmla="*/ 206 h 246"/>
                <a:gd name="T12" fmla="*/ 218 w 227"/>
                <a:gd name="T13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46">
                  <a:moveTo>
                    <a:pt x="2" y="246"/>
                  </a:moveTo>
                  <a:cubicBezTo>
                    <a:pt x="11" y="246"/>
                    <a:pt x="1" y="231"/>
                    <a:pt x="1" y="208"/>
                  </a:cubicBezTo>
                  <a:cubicBezTo>
                    <a:pt x="0" y="185"/>
                    <a:pt x="8" y="155"/>
                    <a:pt x="22" y="124"/>
                  </a:cubicBezTo>
                  <a:cubicBezTo>
                    <a:pt x="53" y="63"/>
                    <a:pt x="90" y="2"/>
                    <a:pt x="112" y="1"/>
                  </a:cubicBezTo>
                  <a:cubicBezTo>
                    <a:pt x="188" y="0"/>
                    <a:pt x="209" y="61"/>
                    <a:pt x="206" y="122"/>
                  </a:cubicBezTo>
                  <a:cubicBezTo>
                    <a:pt x="207" y="153"/>
                    <a:pt x="207" y="183"/>
                    <a:pt x="213" y="206"/>
                  </a:cubicBezTo>
                  <a:cubicBezTo>
                    <a:pt x="217" y="229"/>
                    <a:pt x="227" y="245"/>
                    <a:pt x="218" y="245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188E92A7-CEC1-4719-B0BA-CD364C979C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7" y="997"/>
              <a:ext cx="80" cy="153"/>
            </a:xfrm>
            <a:custGeom>
              <a:avLst/>
              <a:gdLst>
                <a:gd name="T0" fmla="*/ 9 w 130"/>
                <a:gd name="T1" fmla="*/ 249 h 249"/>
                <a:gd name="T2" fmla="*/ 28 w 130"/>
                <a:gd name="T3" fmla="*/ 125 h 249"/>
                <a:gd name="T4" fmla="*/ 70 w 130"/>
                <a:gd name="T5" fmla="*/ 0 h 249"/>
                <a:gd name="T6" fmla="*/ 113 w 130"/>
                <a:gd name="T7" fmla="*/ 124 h 249"/>
                <a:gd name="T8" fmla="*/ 124 w 130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49">
                  <a:moveTo>
                    <a:pt x="9" y="249"/>
                  </a:moveTo>
                  <a:cubicBezTo>
                    <a:pt x="16" y="249"/>
                    <a:pt x="0" y="187"/>
                    <a:pt x="28" y="125"/>
                  </a:cubicBezTo>
                  <a:cubicBezTo>
                    <a:pt x="54" y="62"/>
                    <a:pt x="66" y="0"/>
                    <a:pt x="70" y="0"/>
                  </a:cubicBezTo>
                  <a:cubicBezTo>
                    <a:pt x="101" y="0"/>
                    <a:pt x="116" y="62"/>
                    <a:pt x="113" y="124"/>
                  </a:cubicBezTo>
                  <a:cubicBezTo>
                    <a:pt x="106" y="187"/>
                    <a:pt x="130" y="249"/>
                    <a:pt x="124" y="249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F3939996-1E36-4B02-B584-F6FFD4805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5" y="997"/>
              <a:ext cx="5" cy="153"/>
            </a:xfrm>
            <a:custGeom>
              <a:avLst/>
              <a:gdLst>
                <a:gd name="T0" fmla="*/ 1 w 7"/>
                <a:gd name="T1" fmla="*/ 249 h 249"/>
                <a:gd name="T2" fmla="*/ 7 w 7"/>
                <a:gd name="T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49">
                  <a:moveTo>
                    <a:pt x="1" y="249"/>
                  </a:moveTo>
                  <a:cubicBezTo>
                    <a:pt x="0" y="166"/>
                    <a:pt x="7" y="83"/>
                    <a:pt x="7" y="0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4BDF05A6-595B-43EA-BE38-1A2C14473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0" y="802"/>
              <a:ext cx="290" cy="346"/>
            </a:xfrm>
            <a:custGeom>
              <a:avLst/>
              <a:gdLst>
                <a:gd name="T0" fmla="*/ 265 w 290"/>
                <a:gd name="T1" fmla="*/ 346 h 346"/>
                <a:gd name="T2" fmla="*/ 25 w 290"/>
                <a:gd name="T3" fmla="*/ 346 h 346"/>
                <a:gd name="T4" fmla="*/ 0 w 290"/>
                <a:gd name="T5" fmla="*/ 0 h 346"/>
                <a:gd name="T6" fmla="*/ 290 w 290"/>
                <a:gd name="T7" fmla="*/ 0 h 346"/>
                <a:gd name="T8" fmla="*/ 265 w 290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46">
                  <a:moveTo>
                    <a:pt x="265" y="346"/>
                  </a:moveTo>
                  <a:lnTo>
                    <a:pt x="25" y="346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265" y="346"/>
                  </a:lnTo>
                  <a:close/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CD87EBDA-1A91-4E1B-A299-8A73611739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1073"/>
              <a:ext cx="176" cy="77"/>
            </a:xfrm>
            <a:custGeom>
              <a:avLst/>
              <a:gdLst>
                <a:gd name="T0" fmla="*/ 107 w 287"/>
                <a:gd name="T1" fmla="*/ 0 h 127"/>
                <a:gd name="T2" fmla="*/ 206 w 287"/>
                <a:gd name="T3" fmla="*/ 105 h 127"/>
                <a:gd name="T4" fmla="*/ 0 w 287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" h="127">
                  <a:moveTo>
                    <a:pt x="107" y="0"/>
                  </a:moveTo>
                  <a:cubicBezTo>
                    <a:pt x="127" y="29"/>
                    <a:pt x="125" y="90"/>
                    <a:pt x="206" y="105"/>
                  </a:cubicBezTo>
                  <a:cubicBezTo>
                    <a:pt x="287" y="120"/>
                    <a:pt x="0" y="127"/>
                    <a:pt x="0" y="127"/>
                  </a:cubicBezTo>
                </a:path>
              </a:pathLst>
            </a:custGeom>
            <a:noFill/>
            <a:ln w="22225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54" name="UtenlandskArbeidstaker" hidden="1">
            <a:extLst>
              <a:ext uri="{FF2B5EF4-FFF2-40B4-BE49-F238E27FC236}">
                <a16:creationId xmlns:a16="http://schemas.microsoft.com/office/drawing/2014/main" id="{5440BB39-9E43-470E-A751-AE01D99C772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98006" y="1382911"/>
            <a:ext cx="661988" cy="1091804"/>
            <a:chOff x="1137" y="1217"/>
            <a:chExt cx="556" cy="917"/>
          </a:xfrm>
        </p:grpSpPr>
        <p:sp>
          <p:nvSpPr>
            <p:cNvPr id="155" name="Freeform 24">
              <a:extLst>
                <a:ext uri="{FF2B5EF4-FFF2-40B4-BE49-F238E27FC236}">
                  <a16:creationId xmlns:a16="http://schemas.microsoft.com/office/drawing/2014/main" id="{D24F0400-F355-4366-9E3E-B0CFE6538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7" y="1543"/>
              <a:ext cx="556" cy="425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6" name="Oval 25">
              <a:extLst>
                <a:ext uri="{FF2B5EF4-FFF2-40B4-BE49-F238E27FC236}">
                  <a16:creationId xmlns:a16="http://schemas.microsoft.com/office/drawing/2014/main" id="{BD3BC371-3C72-4E2F-8299-825E71BF73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68" y="1217"/>
              <a:ext cx="294" cy="30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7" name="Freeform 26">
              <a:extLst>
                <a:ext uri="{FF2B5EF4-FFF2-40B4-BE49-F238E27FC236}">
                  <a16:creationId xmlns:a16="http://schemas.microsoft.com/office/drawing/2014/main" id="{BBF302E5-5B86-479A-8685-FB9A44EDD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0" y="1705"/>
              <a:ext cx="430" cy="429"/>
            </a:xfrm>
            <a:custGeom>
              <a:avLst/>
              <a:gdLst>
                <a:gd name="T0" fmla="*/ 641 w 657"/>
                <a:gd name="T1" fmla="*/ 300 h 657"/>
                <a:gd name="T2" fmla="*/ 357 w 657"/>
                <a:gd name="T3" fmla="*/ 641 h 657"/>
                <a:gd name="T4" fmla="*/ 16 w 657"/>
                <a:gd name="T5" fmla="*/ 357 h 657"/>
                <a:gd name="T6" fmla="*/ 300 w 657"/>
                <a:gd name="T7" fmla="*/ 16 h 657"/>
                <a:gd name="T8" fmla="*/ 641 w 657"/>
                <a:gd name="T9" fmla="*/ 30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657">
                  <a:moveTo>
                    <a:pt x="641" y="300"/>
                  </a:moveTo>
                  <a:cubicBezTo>
                    <a:pt x="657" y="473"/>
                    <a:pt x="530" y="625"/>
                    <a:pt x="357" y="641"/>
                  </a:cubicBezTo>
                  <a:cubicBezTo>
                    <a:pt x="185" y="657"/>
                    <a:pt x="32" y="530"/>
                    <a:pt x="16" y="357"/>
                  </a:cubicBezTo>
                  <a:cubicBezTo>
                    <a:pt x="0" y="185"/>
                    <a:pt x="128" y="32"/>
                    <a:pt x="300" y="16"/>
                  </a:cubicBezTo>
                  <a:cubicBezTo>
                    <a:pt x="473" y="0"/>
                    <a:pt x="625" y="127"/>
                    <a:pt x="641" y="30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8" name="Freeform 27">
              <a:extLst>
                <a:ext uri="{FF2B5EF4-FFF2-40B4-BE49-F238E27FC236}">
                  <a16:creationId xmlns:a16="http://schemas.microsoft.com/office/drawing/2014/main" id="{7A2BA9F4-9AFA-4322-9577-F9646C82AC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65" y="1737"/>
              <a:ext cx="244" cy="365"/>
            </a:xfrm>
            <a:custGeom>
              <a:avLst/>
              <a:gdLst>
                <a:gd name="T0" fmla="*/ 175 w 373"/>
                <a:gd name="T1" fmla="*/ 0 h 558"/>
                <a:gd name="T2" fmla="*/ 168 w 373"/>
                <a:gd name="T3" fmla="*/ 4 h 558"/>
                <a:gd name="T4" fmla="*/ 146 w 373"/>
                <a:gd name="T5" fmla="*/ 16 h 558"/>
                <a:gd name="T6" fmla="*/ 135 w 373"/>
                <a:gd name="T7" fmla="*/ 21 h 558"/>
                <a:gd name="T8" fmla="*/ 124 w 373"/>
                <a:gd name="T9" fmla="*/ 51 h 558"/>
                <a:gd name="T10" fmla="*/ 120 w 373"/>
                <a:gd name="T11" fmla="*/ 67 h 558"/>
                <a:gd name="T12" fmla="*/ 89 w 373"/>
                <a:gd name="T13" fmla="*/ 77 h 558"/>
                <a:gd name="T14" fmla="*/ 46 w 373"/>
                <a:gd name="T15" fmla="*/ 135 h 558"/>
                <a:gd name="T16" fmla="*/ 67 w 373"/>
                <a:gd name="T17" fmla="*/ 155 h 558"/>
                <a:gd name="T18" fmla="*/ 29 w 373"/>
                <a:gd name="T19" fmla="*/ 195 h 558"/>
                <a:gd name="T20" fmla="*/ 6 w 373"/>
                <a:gd name="T21" fmla="*/ 243 h 558"/>
                <a:gd name="T22" fmla="*/ 2 w 373"/>
                <a:gd name="T23" fmla="*/ 278 h 558"/>
                <a:gd name="T24" fmla="*/ 15 w 373"/>
                <a:gd name="T25" fmla="*/ 320 h 558"/>
                <a:gd name="T26" fmla="*/ 52 w 373"/>
                <a:gd name="T27" fmla="*/ 353 h 558"/>
                <a:gd name="T28" fmla="*/ 89 w 373"/>
                <a:gd name="T29" fmla="*/ 357 h 558"/>
                <a:gd name="T30" fmla="*/ 121 w 373"/>
                <a:gd name="T31" fmla="*/ 346 h 558"/>
                <a:gd name="T32" fmla="*/ 138 w 373"/>
                <a:gd name="T33" fmla="*/ 352 h 558"/>
                <a:gd name="T34" fmla="*/ 157 w 373"/>
                <a:gd name="T35" fmla="*/ 395 h 558"/>
                <a:gd name="T36" fmla="*/ 168 w 373"/>
                <a:gd name="T37" fmla="*/ 419 h 558"/>
                <a:gd name="T38" fmla="*/ 169 w 373"/>
                <a:gd name="T39" fmla="*/ 453 h 558"/>
                <a:gd name="T40" fmla="*/ 167 w 373"/>
                <a:gd name="T41" fmla="*/ 495 h 558"/>
                <a:gd name="T42" fmla="*/ 185 w 373"/>
                <a:gd name="T43" fmla="*/ 552 h 558"/>
                <a:gd name="T44" fmla="*/ 188 w 373"/>
                <a:gd name="T45" fmla="*/ 558 h 558"/>
                <a:gd name="T46" fmla="*/ 266 w 373"/>
                <a:gd name="T47" fmla="*/ 511 h 558"/>
                <a:gd name="T48" fmla="*/ 278 w 373"/>
                <a:gd name="T49" fmla="*/ 495 h 558"/>
                <a:gd name="T50" fmla="*/ 304 w 373"/>
                <a:gd name="T51" fmla="*/ 449 h 558"/>
                <a:gd name="T52" fmla="*/ 311 w 373"/>
                <a:gd name="T53" fmla="*/ 413 h 558"/>
                <a:gd name="T54" fmla="*/ 316 w 373"/>
                <a:gd name="T55" fmla="*/ 384 h 558"/>
                <a:gd name="T56" fmla="*/ 342 w 373"/>
                <a:gd name="T57" fmla="*/ 345 h 558"/>
                <a:gd name="T58" fmla="*/ 347 w 373"/>
                <a:gd name="T59" fmla="*/ 305 h 558"/>
                <a:gd name="T60" fmla="*/ 343 w 373"/>
                <a:gd name="T61" fmla="*/ 297 h 558"/>
                <a:gd name="T62" fmla="*/ 348 w 373"/>
                <a:gd name="T63" fmla="*/ 286 h 558"/>
                <a:gd name="T64" fmla="*/ 367 w 373"/>
                <a:gd name="T65" fmla="*/ 265 h 558"/>
                <a:gd name="T66" fmla="*/ 372 w 373"/>
                <a:gd name="T67" fmla="*/ 249 h 558"/>
                <a:gd name="T68" fmla="*/ 373 w 373"/>
                <a:gd name="T69" fmla="*/ 249 h 558"/>
                <a:gd name="T70" fmla="*/ 175 w 373"/>
                <a:gd name="T71" fmla="*/ 0 h 558"/>
                <a:gd name="T72" fmla="*/ 182 w 373"/>
                <a:gd name="T73" fmla="*/ 154 h 558"/>
                <a:gd name="T74" fmla="*/ 107 w 373"/>
                <a:gd name="T75" fmla="*/ 148 h 558"/>
                <a:gd name="T76" fmla="*/ 130 w 373"/>
                <a:gd name="T77" fmla="*/ 123 h 558"/>
                <a:gd name="T78" fmla="*/ 143 w 373"/>
                <a:gd name="T79" fmla="*/ 123 h 558"/>
                <a:gd name="T80" fmla="*/ 183 w 373"/>
                <a:gd name="T81" fmla="*/ 145 h 558"/>
                <a:gd name="T82" fmla="*/ 182 w 373"/>
                <a:gd name="T83" fmla="*/ 154 h 558"/>
                <a:gd name="T84" fmla="*/ 276 w 373"/>
                <a:gd name="T85" fmla="*/ 179 h 558"/>
                <a:gd name="T86" fmla="*/ 261 w 373"/>
                <a:gd name="T87" fmla="*/ 190 h 558"/>
                <a:gd name="T88" fmla="*/ 204 w 373"/>
                <a:gd name="T89" fmla="*/ 185 h 558"/>
                <a:gd name="T90" fmla="*/ 192 w 373"/>
                <a:gd name="T91" fmla="*/ 175 h 558"/>
                <a:gd name="T92" fmla="*/ 185 w 373"/>
                <a:gd name="T93" fmla="*/ 161 h 558"/>
                <a:gd name="T94" fmla="*/ 209 w 373"/>
                <a:gd name="T95" fmla="*/ 151 h 558"/>
                <a:gd name="T96" fmla="*/ 228 w 373"/>
                <a:gd name="T97" fmla="*/ 161 h 558"/>
                <a:gd name="T98" fmla="*/ 258 w 373"/>
                <a:gd name="T99" fmla="*/ 164 h 558"/>
                <a:gd name="T100" fmla="*/ 265 w 373"/>
                <a:gd name="T101" fmla="*/ 166 h 558"/>
                <a:gd name="T102" fmla="*/ 276 w 373"/>
                <a:gd name="T103" fmla="*/ 17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3" h="558">
                  <a:moveTo>
                    <a:pt x="175" y="0"/>
                  </a:moveTo>
                  <a:cubicBezTo>
                    <a:pt x="173" y="1"/>
                    <a:pt x="170" y="3"/>
                    <a:pt x="168" y="4"/>
                  </a:cubicBezTo>
                  <a:cubicBezTo>
                    <a:pt x="160" y="9"/>
                    <a:pt x="153" y="12"/>
                    <a:pt x="146" y="16"/>
                  </a:cubicBezTo>
                  <a:cubicBezTo>
                    <a:pt x="142" y="18"/>
                    <a:pt x="138" y="19"/>
                    <a:pt x="135" y="21"/>
                  </a:cubicBezTo>
                  <a:cubicBezTo>
                    <a:pt x="122" y="27"/>
                    <a:pt x="118" y="38"/>
                    <a:pt x="124" y="51"/>
                  </a:cubicBezTo>
                  <a:cubicBezTo>
                    <a:pt x="127" y="58"/>
                    <a:pt x="125" y="62"/>
                    <a:pt x="120" y="67"/>
                  </a:cubicBezTo>
                  <a:cubicBezTo>
                    <a:pt x="111" y="77"/>
                    <a:pt x="101" y="77"/>
                    <a:pt x="89" y="77"/>
                  </a:cubicBezTo>
                  <a:cubicBezTo>
                    <a:pt x="58" y="77"/>
                    <a:pt x="37" y="106"/>
                    <a:pt x="46" y="135"/>
                  </a:cubicBezTo>
                  <a:cubicBezTo>
                    <a:pt x="48" y="145"/>
                    <a:pt x="55" y="151"/>
                    <a:pt x="67" y="155"/>
                  </a:cubicBezTo>
                  <a:cubicBezTo>
                    <a:pt x="53" y="169"/>
                    <a:pt x="42" y="183"/>
                    <a:pt x="29" y="195"/>
                  </a:cubicBezTo>
                  <a:cubicBezTo>
                    <a:pt x="16" y="209"/>
                    <a:pt x="7" y="224"/>
                    <a:pt x="6" y="243"/>
                  </a:cubicBezTo>
                  <a:cubicBezTo>
                    <a:pt x="5" y="255"/>
                    <a:pt x="3" y="267"/>
                    <a:pt x="2" y="278"/>
                  </a:cubicBezTo>
                  <a:cubicBezTo>
                    <a:pt x="0" y="294"/>
                    <a:pt x="7" y="307"/>
                    <a:pt x="15" y="320"/>
                  </a:cubicBezTo>
                  <a:cubicBezTo>
                    <a:pt x="25" y="334"/>
                    <a:pt x="37" y="344"/>
                    <a:pt x="52" y="353"/>
                  </a:cubicBezTo>
                  <a:cubicBezTo>
                    <a:pt x="64" y="360"/>
                    <a:pt x="76" y="362"/>
                    <a:pt x="89" y="357"/>
                  </a:cubicBezTo>
                  <a:cubicBezTo>
                    <a:pt x="100" y="354"/>
                    <a:pt x="110" y="350"/>
                    <a:pt x="121" y="346"/>
                  </a:cubicBezTo>
                  <a:cubicBezTo>
                    <a:pt x="130" y="343"/>
                    <a:pt x="132" y="344"/>
                    <a:pt x="138" y="352"/>
                  </a:cubicBezTo>
                  <a:cubicBezTo>
                    <a:pt x="147" y="366"/>
                    <a:pt x="155" y="379"/>
                    <a:pt x="157" y="395"/>
                  </a:cubicBezTo>
                  <a:cubicBezTo>
                    <a:pt x="159" y="403"/>
                    <a:pt x="164" y="411"/>
                    <a:pt x="168" y="419"/>
                  </a:cubicBezTo>
                  <a:cubicBezTo>
                    <a:pt x="174" y="430"/>
                    <a:pt x="174" y="442"/>
                    <a:pt x="169" y="453"/>
                  </a:cubicBezTo>
                  <a:cubicBezTo>
                    <a:pt x="162" y="467"/>
                    <a:pt x="162" y="481"/>
                    <a:pt x="167" y="495"/>
                  </a:cubicBezTo>
                  <a:cubicBezTo>
                    <a:pt x="174" y="514"/>
                    <a:pt x="179" y="533"/>
                    <a:pt x="185" y="552"/>
                  </a:cubicBezTo>
                  <a:cubicBezTo>
                    <a:pt x="186" y="554"/>
                    <a:pt x="187" y="556"/>
                    <a:pt x="188" y="558"/>
                  </a:cubicBezTo>
                  <a:cubicBezTo>
                    <a:pt x="216" y="546"/>
                    <a:pt x="243" y="530"/>
                    <a:pt x="266" y="511"/>
                  </a:cubicBezTo>
                  <a:cubicBezTo>
                    <a:pt x="270" y="506"/>
                    <a:pt x="274" y="500"/>
                    <a:pt x="278" y="495"/>
                  </a:cubicBezTo>
                  <a:cubicBezTo>
                    <a:pt x="288" y="480"/>
                    <a:pt x="295" y="464"/>
                    <a:pt x="304" y="449"/>
                  </a:cubicBezTo>
                  <a:cubicBezTo>
                    <a:pt x="310" y="438"/>
                    <a:pt x="313" y="426"/>
                    <a:pt x="311" y="413"/>
                  </a:cubicBezTo>
                  <a:cubicBezTo>
                    <a:pt x="309" y="403"/>
                    <a:pt x="311" y="393"/>
                    <a:pt x="316" y="384"/>
                  </a:cubicBezTo>
                  <a:cubicBezTo>
                    <a:pt x="324" y="371"/>
                    <a:pt x="333" y="358"/>
                    <a:pt x="342" y="345"/>
                  </a:cubicBezTo>
                  <a:cubicBezTo>
                    <a:pt x="352" y="332"/>
                    <a:pt x="354" y="320"/>
                    <a:pt x="347" y="305"/>
                  </a:cubicBezTo>
                  <a:cubicBezTo>
                    <a:pt x="345" y="302"/>
                    <a:pt x="344" y="300"/>
                    <a:pt x="343" y="297"/>
                  </a:cubicBezTo>
                  <a:cubicBezTo>
                    <a:pt x="341" y="292"/>
                    <a:pt x="342" y="288"/>
                    <a:pt x="348" y="286"/>
                  </a:cubicBezTo>
                  <a:cubicBezTo>
                    <a:pt x="358" y="283"/>
                    <a:pt x="364" y="275"/>
                    <a:pt x="367" y="265"/>
                  </a:cubicBezTo>
                  <a:cubicBezTo>
                    <a:pt x="369" y="260"/>
                    <a:pt x="370" y="254"/>
                    <a:pt x="372" y="249"/>
                  </a:cubicBezTo>
                  <a:cubicBezTo>
                    <a:pt x="372" y="249"/>
                    <a:pt x="373" y="249"/>
                    <a:pt x="373" y="249"/>
                  </a:cubicBezTo>
                  <a:cubicBezTo>
                    <a:pt x="360" y="133"/>
                    <a:pt x="282" y="37"/>
                    <a:pt x="175" y="0"/>
                  </a:cubicBezTo>
                  <a:close/>
                  <a:moveTo>
                    <a:pt x="182" y="154"/>
                  </a:moveTo>
                  <a:cubicBezTo>
                    <a:pt x="159" y="133"/>
                    <a:pt x="134" y="142"/>
                    <a:pt x="107" y="148"/>
                  </a:cubicBezTo>
                  <a:cubicBezTo>
                    <a:pt x="115" y="138"/>
                    <a:pt x="122" y="130"/>
                    <a:pt x="130" y="123"/>
                  </a:cubicBezTo>
                  <a:cubicBezTo>
                    <a:pt x="132" y="121"/>
                    <a:pt x="139" y="121"/>
                    <a:pt x="143" y="123"/>
                  </a:cubicBezTo>
                  <a:cubicBezTo>
                    <a:pt x="156" y="129"/>
                    <a:pt x="169" y="137"/>
                    <a:pt x="183" y="145"/>
                  </a:cubicBezTo>
                  <a:cubicBezTo>
                    <a:pt x="182" y="147"/>
                    <a:pt x="182" y="150"/>
                    <a:pt x="182" y="154"/>
                  </a:cubicBezTo>
                  <a:close/>
                  <a:moveTo>
                    <a:pt x="276" y="179"/>
                  </a:moveTo>
                  <a:cubicBezTo>
                    <a:pt x="274" y="187"/>
                    <a:pt x="268" y="191"/>
                    <a:pt x="261" y="190"/>
                  </a:cubicBezTo>
                  <a:cubicBezTo>
                    <a:pt x="242" y="189"/>
                    <a:pt x="223" y="188"/>
                    <a:pt x="204" y="185"/>
                  </a:cubicBezTo>
                  <a:cubicBezTo>
                    <a:pt x="200" y="184"/>
                    <a:pt x="195" y="179"/>
                    <a:pt x="192" y="175"/>
                  </a:cubicBezTo>
                  <a:cubicBezTo>
                    <a:pt x="189" y="171"/>
                    <a:pt x="188" y="166"/>
                    <a:pt x="185" y="161"/>
                  </a:cubicBezTo>
                  <a:cubicBezTo>
                    <a:pt x="196" y="163"/>
                    <a:pt x="203" y="159"/>
                    <a:pt x="209" y="151"/>
                  </a:cubicBezTo>
                  <a:cubicBezTo>
                    <a:pt x="214" y="159"/>
                    <a:pt x="220" y="161"/>
                    <a:pt x="228" y="161"/>
                  </a:cubicBezTo>
                  <a:cubicBezTo>
                    <a:pt x="238" y="162"/>
                    <a:pt x="248" y="163"/>
                    <a:pt x="258" y="164"/>
                  </a:cubicBezTo>
                  <a:cubicBezTo>
                    <a:pt x="260" y="164"/>
                    <a:pt x="263" y="165"/>
                    <a:pt x="265" y="166"/>
                  </a:cubicBezTo>
                  <a:cubicBezTo>
                    <a:pt x="271" y="169"/>
                    <a:pt x="277" y="171"/>
                    <a:pt x="276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D0608DCC-A7B1-44E7-9840-2648E08F49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7" y="1785"/>
              <a:ext cx="22" cy="26"/>
            </a:xfrm>
            <a:custGeom>
              <a:avLst/>
              <a:gdLst>
                <a:gd name="T0" fmla="*/ 19 w 34"/>
                <a:gd name="T1" fmla="*/ 35 h 40"/>
                <a:gd name="T2" fmla="*/ 31 w 34"/>
                <a:gd name="T3" fmla="*/ 8 h 40"/>
                <a:gd name="T4" fmla="*/ 28 w 34"/>
                <a:gd name="T5" fmla="*/ 0 h 40"/>
                <a:gd name="T6" fmla="*/ 0 w 34"/>
                <a:gd name="T7" fmla="*/ 33 h 40"/>
                <a:gd name="T8" fmla="*/ 19 w 34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19" y="35"/>
                  </a:moveTo>
                  <a:cubicBezTo>
                    <a:pt x="30" y="29"/>
                    <a:pt x="34" y="20"/>
                    <a:pt x="31" y="8"/>
                  </a:cubicBezTo>
                  <a:cubicBezTo>
                    <a:pt x="30" y="5"/>
                    <a:pt x="29" y="3"/>
                    <a:pt x="28" y="0"/>
                  </a:cubicBezTo>
                  <a:cubicBezTo>
                    <a:pt x="18" y="10"/>
                    <a:pt x="9" y="21"/>
                    <a:pt x="0" y="33"/>
                  </a:cubicBezTo>
                  <a:cubicBezTo>
                    <a:pt x="9" y="39"/>
                    <a:pt x="12" y="40"/>
                    <a:pt x="1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60" name="Freeform 29">
              <a:extLst>
                <a:ext uri="{FF2B5EF4-FFF2-40B4-BE49-F238E27FC236}">
                  <a16:creationId xmlns:a16="http://schemas.microsoft.com/office/drawing/2014/main" id="{ED9E3A27-AE7D-4DF8-8D3E-E9D435422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22" y="1946"/>
              <a:ext cx="88" cy="124"/>
            </a:xfrm>
            <a:custGeom>
              <a:avLst/>
              <a:gdLst>
                <a:gd name="T0" fmla="*/ 117 w 135"/>
                <a:gd name="T1" fmla="*/ 160 h 190"/>
                <a:gd name="T2" fmla="*/ 125 w 135"/>
                <a:gd name="T3" fmla="*/ 123 h 190"/>
                <a:gd name="T4" fmla="*/ 130 w 135"/>
                <a:gd name="T5" fmla="*/ 113 h 190"/>
                <a:gd name="T6" fmla="*/ 118 w 135"/>
                <a:gd name="T7" fmla="*/ 81 h 190"/>
                <a:gd name="T8" fmla="*/ 78 w 135"/>
                <a:gd name="T9" fmla="*/ 64 h 190"/>
                <a:gd name="T10" fmla="*/ 58 w 135"/>
                <a:gd name="T11" fmla="*/ 54 h 190"/>
                <a:gd name="T12" fmla="*/ 50 w 135"/>
                <a:gd name="T13" fmla="*/ 45 h 190"/>
                <a:gd name="T14" fmla="*/ 35 w 135"/>
                <a:gd name="T15" fmla="*/ 25 h 190"/>
                <a:gd name="T16" fmla="*/ 0 w 135"/>
                <a:gd name="T17" fmla="*/ 0 h 190"/>
                <a:gd name="T18" fmla="*/ 104 w 135"/>
                <a:gd name="T19" fmla="*/ 190 h 190"/>
                <a:gd name="T20" fmla="*/ 117 w 135"/>
                <a:gd name="T21" fmla="*/ 16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90">
                  <a:moveTo>
                    <a:pt x="117" y="160"/>
                  </a:moveTo>
                  <a:cubicBezTo>
                    <a:pt x="116" y="147"/>
                    <a:pt x="117" y="134"/>
                    <a:pt x="125" y="123"/>
                  </a:cubicBezTo>
                  <a:cubicBezTo>
                    <a:pt x="127" y="120"/>
                    <a:pt x="129" y="116"/>
                    <a:pt x="130" y="113"/>
                  </a:cubicBezTo>
                  <a:cubicBezTo>
                    <a:pt x="135" y="99"/>
                    <a:pt x="131" y="88"/>
                    <a:pt x="118" y="81"/>
                  </a:cubicBezTo>
                  <a:cubicBezTo>
                    <a:pt x="105" y="75"/>
                    <a:pt x="91" y="70"/>
                    <a:pt x="78" y="64"/>
                  </a:cubicBezTo>
                  <a:cubicBezTo>
                    <a:pt x="71" y="61"/>
                    <a:pt x="64" y="58"/>
                    <a:pt x="58" y="54"/>
                  </a:cubicBezTo>
                  <a:cubicBezTo>
                    <a:pt x="55" y="52"/>
                    <a:pt x="51" y="49"/>
                    <a:pt x="50" y="45"/>
                  </a:cubicBezTo>
                  <a:cubicBezTo>
                    <a:pt x="48" y="36"/>
                    <a:pt x="43" y="29"/>
                    <a:pt x="35" y="25"/>
                  </a:cubicBezTo>
                  <a:cubicBezTo>
                    <a:pt x="23" y="17"/>
                    <a:pt x="11" y="9"/>
                    <a:pt x="0" y="0"/>
                  </a:cubicBezTo>
                  <a:cubicBezTo>
                    <a:pt x="9" y="76"/>
                    <a:pt x="48" y="143"/>
                    <a:pt x="104" y="190"/>
                  </a:cubicBezTo>
                  <a:cubicBezTo>
                    <a:pt x="118" y="182"/>
                    <a:pt x="119" y="179"/>
                    <a:pt x="117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61" name="Freeform 30">
              <a:extLst>
                <a:ext uri="{FF2B5EF4-FFF2-40B4-BE49-F238E27FC236}">
                  <a16:creationId xmlns:a16="http://schemas.microsoft.com/office/drawing/2014/main" id="{5FFD1784-2248-4306-8418-B3307E408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5" y="1726"/>
              <a:ext cx="99" cy="45"/>
            </a:xfrm>
            <a:custGeom>
              <a:avLst/>
              <a:gdLst>
                <a:gd name="T0" fmla="*/ 19 w 152"/>
                <a:gd name="T1" fmla="*/ 63 h 68"/>
                <a:gd name="T2" fmla="*/ 43 w 152"/>
                <a:gd name="T3" fmla="*/ 47 h 68"/>
                <a:gd name="T4" fmla="*/ 84 w 152"/>
                <a:gd name="T5" fmla="*/ 31 h 68"/>
                <a:gd name="T6" fmla="*/ 105 w 152"/>
                <a:gd name="T7" fmla="*/ 29 h 68"/>
                <a:gd name="T8" fmla="*/ 145 w 152"/>
                <a:gd name="T9" fmla="*/ 7 h 68"/>
                <a:gd name="T10" fmla="*/ 152 w 152"/>
                <a:gd name="T11" fmla="*/ 0 h 68"/>
                <a:gd name="T12" fmla="*/ 0 w 152"/>
                <a:gd name="T13" fmla="*/ 52 h 68"/>
                <a:gd name="T14" fmla="*/ 19 w 152"/>
                <a:gd name="T15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68">
                  <a:moveTo>
                    <a:pt x="19" y="63"/>
                  </a:moveTo>
                  <a:cubicBezTo>
                    <a:pt x="27" y="58"/>
                    <a:pt x="35" y="53"/>
                    <a:pt x="43" y="47"/>
                  </a:cubicBezTo>
                  <a:cubicBezTo>
                    <a:pt x="55" y="39"/>
                    <a:pt x="69" y="32"/>
                    <a:pt x="84" y="31"/>
                  </a:cubicBezTo>
                  <a:cubicBezTo>
                    <a:pt x="91" y="31"/>
                    <a:pt x="98" y="30"/>
                    <a:pt x="105" y="29"/>
                  </a:cubicBezTo>
                  <a:cubicBezTo>
                    <a:pt x="121" y="26"/>
                    <a:pt x="134" y="19"/>
                    <a:pt x="145" y="7"/>
                  </a:cubicBezTo>
                  <a:cubicBezTo>
                    <a:pt x="147" y="5"/>
                    <a:pt x="150" y="3"/>
                    <a:pt x="152" y="0"/>
                  </a:cubicBezTo>
                  <a:cubicBezTo>
                    <a:pt x="96" y="3"/>
                    <a:pt x="44" y="22"/>
                    <a:pt x="0" y="52"/>
                  </a:cubicBezTo>
                  <a:cubicBezTo>
                    <a:pt x="0" y="64"/>
                    <a:pt x="7" y="68"/>
                    <a:pt x="19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62" name="Transportmiddel_tog" hidden="1">
            <a:extLst>
              <a:ext uri="{FF2B5EF4-FFF2-40B4-BE49-F238E27FC236}">
                <a16:creationId xmlns:a16="http://schemas.microsoft.com/office/drawing/2014/main" id="{0CEC2E80-4295-4DE8-AC67-0B935D19D8E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50977" y="1368029"/>
            <a:ext cx="756047" cy="1121569"/>
            <a:chOff x="3547" y="1142"/>
            <a:chExt cx="635" cy="942"/>
          </a:xfrm>
        </p:grpSpPr>
        <p:sp>
          <p:nvSpPr>
            <p:cNvPr id="163" name="Freeform 34">
              <a:extLst>
                <a:ext uri="{FF2B5EF4-FFF2-40B4-BE49-F238E27FC236}">
                  <a16:creationId xmlns:a16="http://schemas.microsoft.com/office/drawing/2014/main" id="{9E6B1C6E-CAC3-45A8-BF53-67E07B1572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5" y="2036"/>
              <a:ext cx="499" cy="48"/>
            </a:xfrm>
            <a:custGeom>
              <a:avLst/>
              <a:gdLst>
                <a:gd name="T0" fmla="*/ 38 w 499"/>
                <a:gd name="T1" fmla="*/ 0 h 48"/>
                <a:gd name="T2" fmla="*/ 0 w 499"/>
                <a:gd name="T3" fmla="*/ 48 h 48"/>
                <a:gd name="T4" fmla="*/ 499 w 499"/>
                <a:gd name="T5" fmla="*/ 48 h 48"/>
                <a:gd name="T6" fmla="*/ 460 w 499"/>
                <a:gd name="T7" fmla="*/ 0 h 48"/>
                <a:gd name="T8" fmla="*/ 38 w 49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8">
                  <a:moveTo>
                    <a:pt x="38" y="0"/>
                  </a:moveTo>
                  <a:lnTo>
                    <a:pt x="0" y="48"/>
                  </a:lnTo>
                  <a:lnTo>
                    <a:pt x="499" y="48"/>
                  </a:lnTo>
                  <a:lnTo>
                    <a:pt x="46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64" name="Freeform 35">
              <a:extLst>
                <a:ext uri="{FF2B5EF4-FFF2-40B4-BE49-F238E27FC236}">
                  <a16:creationId xmlns:a16="http://schemas.microsoft.com/office/drawing/2014/main" id="{924F2EA2-41DE-497F-9800-216F0BA30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7" y="1944"/>
              <a:ext cx="354" cy="49"/>
            </a:xfrm>
            <a:custGeom>
              <a:avLst/>
              <a:gdLst>
                <a:gd name="T0" fmla="*/ 39 w 354"/>
                <a:gd name="T1" fmla="*/ 0 h 49"/>
                <a:gd name="T2" fmla="*/ 0 w 354"/>
                <a:gd name="T3" fmla="*/ 49 h 49"/>
                <a:gd name="T4" fmla="*/ 354 w 354"/>
                <a:gd name="T5" fmla="*/ 49 h 49"/>
                <a:gd name="T6" fmla="*/ 316 w 354"/>
                <a:gd name="T7" fmla="*/ 0 h 49"/>
                <a:gd name="T8" fmla="*/ 39 w 354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49">
                  <a:moveTo>
                    <a:pt x="39" y="0"/>
                  </a:moveTo>
                  <a:lnTo>
                    <a:pt x="0" y="49"/>
                  </a:lnTo>
                  <a:lnTo>
                    <a:pt x="354" y="49"/>
                  </a:lnTo>
                  <a:lnTo>
                    <a:pt x="316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65" name="Freeform 36">
              <a:extLst>
                <a:ext uri="{FF2B5EF4-FFF2-40B4-BE49-F238E27FC236}">
                  <a16:creationId xmlns:a16="http://schemas.microsoft.com/office/drawing/2014/main" id="{F00861BF-3214-4457-B2B9-5647B9C2E7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7" y="1142"/>
              <a:ext cx="635" cy="763"/>
            </a:xfrm>
            <a:custGeom>
              <a:avLst/>
              <a:gdLst>
                <a:gd name="T0" fmla="*/ 698 w 698"/>
                <a:gd name="T1" fmla="*/ 281 h 839"/>
                <a:gd name="T2" fmla="*/ 698 w 698"/>
                <a:gd name="T3" fmla="*/ 262 h 839"/>
                <a:gd name="T4" fmla="*/ 436 w 698"/>
                <a:gd name="T5" fmla="*/ 0 h 839"/>
                <a:gd name="T6" fmla="*/ 262 w 698"/>
                <a:gd name="T7" fmla="*/ 0 h 839"/>
                <a:gd name="T8" fmla="*/ 0 w 698"/>
                <a:gd name="T9" fmla="*/ 262 h 839"/>
                <a:gd name="T10" fmla="*/ 0 w 698"/>
                <a:gd name="T11" fmla="*/ 281 h 839"/>
                <a:gd name="T12" fmla="*/ 0 w 698"/>
                <a:gd name="T13" fmla="*/ 287 h 839"/>
                <a:gd name="T14" fmla="*/ 0 w 698"/>
                <a:gd name="T15" fmla="*/ 792 h 839"/>
                <a:gd name="T16" fmla="*/ 47 w 698"/>
                <a:gd name="T17" fmla="*/ 839 h 839"/>
                <a:gd name="T18" fmla="*/ 650 w 698"/>
                <a:gd name="T19" fmla="*/ 839 h 839"/>
                <a:gd name="T20" fmla="*/ 698 w 698"/>
                <a:gd name="T21" fmla="*/ 792 h 839"/>
                <a:gd name="T22" fmla="*/ 698 w 698"/>
                <a:gd name="T23" fmla="*/ 287 h 839"/>
                <a:gd name="T24" fmla="*/ 698 w 698"/>
                <a:gd name="T25" fmla="*/ 281 h 839"/>
                <a:gd name="T26" fmla="*/ 230 w 698"/>
                <a:gd name="T27" fmla="*/ 70 h 839"/>
                <a:gd name="T28" fmla="*/ 468 w 698"/>
                <a:gd name="T29" fmla="*/ 70 h 839"/>
                <a:gd name="T30" fmla="*/ 489 w 698"/>
                <a:gd name="T31" fmla="*/ 92 h 839"/>
                <a:gd name="T32" fmla="*/ 468 w 698"/>
                <a:gd name="T33" fmla="*/ 114 h 839"/>
                <a:gd name="T34" fmla="*/ 230 w 698"/>
                <a:gd name="T35" fmla="*/ 114 h 839"/>
                <a:gd name="T36" fmla="*/ 208 w 698"/>
                <a:gd name="T37" fmla="*/ 92 h 839"/>
                <a:gd name="T38" fmla="*/ 230 w 698"/>
                <a:gd name="T39" fmla="*/ 70 h 839"/>
                <a:gd name="T40" fmla="*/ 167 w 698"/>
                <a:gd name="T41" fmla="*/ 758 h 839"/>
                <a:gd name="T42" fmla="*/ 95 w 698"/>
                <a:gd name="T43" fmla="*/ 686 h 839"/>
                <a:gd name="T44" fmla="*/ 167 w 698"/>
                <a:gd name="T45" fmla="*/ 614 h 839"/>
                <a:gd name="T46" fmla="*/ 239 w 698"/>
                <a:gd name="T47" fmla="*/ 686 h 839"/>
                <a:gd name="T48" fmla="*/ 167 w 698"/>
                <a:gd name="T49" fmla="*/ 758 h 839"/>
                <a:gd name="T50" fmla="*/ 537 w 698"/>
                <a:gd name="T51" fmla="*/ 758 h 839"/>
                <a:gd name="T52" fmla="*/ 465 w 698"/>
                <a:gd name="T53" fmla="*/ 686 h 839"/>
                <a:gd name="T54" fmla="*/ 537 w 698"/>
                <a:gd name="T55" fmla="*/ 614 h 839"/>
                <a:gd name="T56" fmla="*/ 610 w 698"/>
                <a:gd name="T57" fmla="*/ 686 h 839"/>
                <a:gd name="T58" fmla="*/ 537 w 698"/>
                <a:gd name="T59" fmla="*/ 758 h 839"/>
                <a:gd name="T60" fmla="*/ 616 w 698"/>
                <a:gd name="T61" fmla="*/ 442 h 839"/>
                <a:gd name="T62" fmla="*/ 81 w 698"/>
                <a:gd name="T63" fmla="*/ 442 h 839"/>
                <a:gd name="T64" fmla="*/ 81 w 698"/>
                <a:gd name="T65" fmla="*/ 181 h 839"/>
                <a:gd name="T66" fmla="*/ 616 w 698"/>
                <a:gd name="T67" fmla="*/ 181 h 839"/>
                <a:gd name="T68" fmla="*/ 616 w 698"/>
                <a:gd name="T69" fmla="*/ 442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" h="839">
                  <a:moveTo>
                    <a:pt x="698" y="281"/>
                  </a:moveTo>
                  <a:cubicBezTo>
                    <a:pt x="698" y="262"/>
                    <a:pt x="698" y="262"/>
                    <a:pt x="698" y="262"/>
                  </a:cubicBezTo>
                  <a:cubicBezTo>
                    <a:pt x="698" y="118"/>
                    <a:pt x="580" y="0"/>
                    <a:pt x="436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118" y="0"/>
                    <a:pt x="0" y="118"/>
                    <a:pt x="0" y="262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3"/>
                    <a:pt x="0" y="285"/>
                    <a:pt x="0" y="287"/>
                  </a:cubicBezTo>
                  <a:cubicBezTo>
                    <a:pt x="0" y="792"/>
                    <a:pt x="0" y="792"/>
                    <a:pt x="0" y="792"/>
                  </a:cubicBezTo>
                  <a:cubicBezTo>
                    <a:pt x="0" y="818"/>
                    <a:pt x="21" y="839"/>
                    <a:pt x="47" y="839"/>
                  </a:cubicBezTo>
                  <a:cubicBezTo>
                    <a:pt x="650" y="839"/>
                    <a:pt x="650" y="839"/>
                    <a:pt x="650" y="839"/>
                  </a:cubicBezTo>
                  <a:cubicBezTo>
                    <a:pt x="677" y="839"/>
                    <a:pt x="698" y="818"/>
                    <a:pt x="698" y="792"/>
                  </a:cubicBezTo>
                  <a:cubicBezTo>
                    <a:pt x="698" y="287"/>
                    <a:pt x="698" y="287"/>
                    <a:pt x="698" y="287"/>
                  </a:cubicBezTo>
                  <a:cubicBezTo>
                    <a:pt x="698" y="285"/>
                    <a:pt x="698" y="283"/>
                    <a:pt x="698" y="281"/>
                  </a:cubicBezTo>
                  <a:close/>
                  <a:moveTo>
                    <a:pt x="230" y="70"/>
                  </a:moveTo>
                  <a:cubicBezTo>
                    <a:pt x="468" y="70"/>
                    <a:pt x="468" y="70"/>
                    <a:pt x="468" y="70"/>
                  </a:cubicBezTo>
                  <a:cubicBezTo>
                    <a:pt x="480" y="70"/>
                    <a:pt x="489" y="80"/>
                    <a:pt x="489" y="92"/>
                  </a:cubicBezTo>
                  <a:cubicBezTo>
                    <a:pt x="489" y="104"/>
                    <a:pt x="480" y="114"/>
                    <a:pt x="468" y="114"/>
                  </a:cubicBezTo>
                  <a:cubicBezTo>
                    <a:pt x="230" y="114"/>
                    <a:pt x="230" y="114"/>
                    <a:pt x="230" y="114"/>
                  </a:cubicBezTo>
                  <a:cubicBezTo>
                    <a:pt x="218" y="114"/>
                    <a:pt x="208" y="104"/>
                    <a:pt x="208" y="92"/>
                  </a:cubicBezTo>
                  <a:cubicBezTo>
                    <a:pt x="208" y="80"/>
                    <a:pt x="218" y="70"/>
                    <a:pt x="230" y="70"/>
                  </a:cubicBezTo>
                  <a:close/>
                  <a:moveTo>
                    <a:pt x="167" y="758"/>
                  </a:moveTo>
                  <a:cubicBezTo>
                    <a:pt x="127" y="758"/>
                    <a:pt x="95" y="726"/>
                    <a:pt x="95" y="686"/>
                  </a:cubicBezTo>
                  <a:cubicBezTo>
                    <a:pt x="95" y="646"/>
                    <a:pt x="127" y="614"/>
                    <a:pt x="167" y="614"/>
                  </a:cubicBezTo>
                  <a:cubicBezTo>
                    <a:pt x="207" y="614"/>
                    <a:pt x="239" y="646"/>
                    <a:pt x="239" y="686"/>
                  </a:cubicBezTo>
                  <a:cubicBezTo>
                    <a:pt x="239" y="726"/>
                    <a:pt x="207" y="758"/>
                    <a:pt x="167" y="758"/>
                  </a:cubicBezTo>
                  <a:close/>
                  <a:moveTo>
                    <a:pt x="537" y="758"/>
                  </a:moveTo>
                  <a:cubicBezTo>
                    <a:pt x="498" y="758"/>
                    <a:pt x="465" y="726"/>
                    <a:pt x="465" y="686"/>
                  </a:cubicBezTo>
                  <a:cubicBezTo>
                    <a:pt x="465" y="646"/>
                    <a:pt x="498" y="614"/>
                    <a:pt x="537" y="614"/>
                  </a:cubicBezTo>
                  <a:cubicBezTo>
                    <a:pt x="577" y="614"/>
                    <a:pt x="610" y="646"/>
                    <a:pt x="610" y="686"/>
                  </a:cubicBezTo>
                  <a:cubicBezTo>
                    <a:pt x="610" y="726"/>
                    <a:pt x="577" y="758"/>
                    <a:pt x="537" y="758"/>
                  </a:cubicBezTo>
                  <a:close/>
                  <a:moveTo>
                    <a:pt x="616" y="442"/>
                  </a:moveTo>
                  <a:cubicBezTo>
                    <a:pt x="81" y="442"/>
                    <a:pt x="81" y="442"/>
                    <a:pt x="81" y="442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616" y="181"/>
                    <a:pt x="616" y="181"/>
                    <a:pt x="616" y="181"/>
                  </a:cubicBezTo>
                  <a:lnTo>
                    <a:pt x="616" y="4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66" name="SvartArbeid" hidden="1">
            <a:extLst>
              <a:ext uri="{FF2B5EF4-FFF2-40B4-BE49-F238E27FC236}">
                <a16:creationId xmlns:a16="http://schemas.microsoft.com/office/drawing/2014/main" id="{6F02F2B2-00C7-4F04-80FC-0888B9C3F5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6936" y="1494235"/>
            <a:ext cx="644129" cy="869156"/>
            <a:chOff x="1863" y="1517"/>
            <a:chExt cx="541" cy="730"/>
          </a:xfrm>
        </p:grpSpPr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0E5CC175-012E-46DF-A858-2FF0B4E6D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1833"/>
              <a:ext cx="541" cy="414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68" name="Oval 41">
              <a:extLst>
                <a:ext uri="{FF2B5EF4-FFF2-40B4-BE49-F238E27FC236}">
                  <a16:creationId xmlns:a16="http://schemas.microsoft.com/office/drawing/2014/main" id="{83FB195B-2ADF-4182-89CD-8C85F7D3B3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90" y="1517"/>
              <a:ext cx="287" cy="29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69" name="Freeform 42">
              <a:extLst>
                <a:ext uri="{FF2B5EF4-FFF2-40B4-BE49-F238E27FC236}">
                  <a16:creationId xmlns:a16="http://schemas.microsoft.com/office/drawing/2014/main" id="{7A42E390-E3E2-4A8F-9A21-69B1612B35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95" y="1612"/>
              <a:ext cx="275" cy="89"/>
            </a:xfrm>
            <a:custGeom>
              <a:avLst/>
              <a:gdLst>
                <a:gd name="T0" fmla="*/ 420 w 434"/>
                <a:gd name="T1" fmla="*/ 54 h 140"/>
                <a:gd name="T2" fmla="*/ 434 w 434"/>
                <a:gd name="T3" fmla="*/ 12 h 140"/>
                <a:gd name="T4" fmla="*/ 420 w 434"/>
                <a:gd name="T5" fmla="*/ 7 h 140"/>
                <a:gd name="T6" fmla="*/ 221 w 434"/>
                <a:gd name="T7" fmla="*/ 21 h 140"/>
                <a:gd name="T8" fmla="*/ 219 w 434"/>
                <a:gd name="T9" fmla="*/ 21 h 140"/>
                <a:gd name="T10" fmla="*/ 216 w 434"/>
                <a:gd name="T11" fmla="*/ 21 h 140"/>
                <a:gd name="T12" fmla="*/ 17 w 434"/>
                <a:gd name="T13" fmla="*/ 7 h 140"/>
                <a:gd name="T14" fmla="*/ 7 w 434"/>
                <a:gd name="T15" fmla="*/ 10 h 140"/>
                <a:gd name="T16" fmla="*/ 1 w 434"/>
                <a:gd name="T17" fmla="*/ 20 h 140"/>
                <a:gd name="T18" fmla="*/ 0 w 434"/>
                <a:gd name="T19" fmla="*/ 34 h 140"/>
                <a:gd name="T20" fmla="*/ 17 w 434"/>
                <a:gd name="T21" fmla="*/ 54 h 140"/>
                <a:gd name="T22" fmla="*/ 137 w 434"/>
                <a:gd name="T23" fmla="*/ 140 h 140"/>
                <a:gd name="T24" fmla="*/ 143 w 434"/>
                <a:gd name="T25" fmla="*/ 140 h 140"/>
                <a:gd name="T26" fmla="*/ 184 w 434"/>
                <a:gd name="T27" fmla="*/ 117 h 140"/>
                <a:gd name="T28" fmla="*/ 217 w 434"/>
                <a:gd name="T29" fmla="*/ 97 h 140"/>
                <a:gd name="T30" fmla="*/ 220 w 434"/>
                <a:gd name="T31" fmla="*/ 97 h 140"/>
                <a:gd name="T32" fmla="*/ 253 w 434"/>
                <a:gd name="T33" fmla="*/ 117 h 140"/>
                <a:gd name="T34" fmla="*/ 294 w 434"/>
                <a:gd name="T35" fmla="*/ 140 h 140"/>
                <a:gd name="T36" fmla="*/ 300 w 434"/>
                <a:gd name="T37" fmla="*/ 140 h 140"/>
                <a:gd name="T38" fmla="*/ 420 w 434"/>
                <a:gd name="T39" fmla="*/ 54 h 140"/>
                <a:gd name="T40" fmla="*/ 137 w 434"/>
                <a:gd name="T41" fmla="*/ 95 h 140"/>
                <a:gd name="T42" fmla="*/ 90 w 434"/>
                <a:gd name="T43" fmla="*/ 65 h 140"/>
                <a:gd name="T44" fmla="*/ 128 w 434"/>
                <a:gd name="T45" fmla="*/ 51 h 140"/>
                <a:gd name="T46" fmla="*/ 136 w 434"/>
                <a:gd name="T47" fmla="*/ 51 h 140"/>
                <a:gd name="T48" fmla="*/ 183 w 434"/>
                <a:gd name="T49" fmla="*/ 76 h 140"/>
                <a:gd name="T50" fmla="*/ 137 w 434"/>
                <a:gd name="T51" fmla="*/ 95 h 140"/>
                <a:gd name="T52" fmla="*/ 300 w 434"/>
                <a:gd name="T53" fmla="*/ 95 h 140"/>
                <a:gd name="T54" fmla="*/ 254 w 434"/>
                <a:gd name="T55" fmla="*/ 76 h 140"/>
                <a:gd name="T56" fmla="*/ 301 w 434"/>
                <a:gd name="T57" fmla="*/ 51 h 140"/>
                <a:gd name="T58" fmla="*/ 309 w 434"/>
                <a:gd name="T59" fmla="*/ 51 h 140"/>
                <a:gd name="T60" fmla="*/ 347 w 434"/>
                <a:gd name="T61" fmla="*/ 65 h 140"/>
                <a:gd name="T62" fmla="*/ 300 w 434"/>
                <a:gd name="T63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140">
                  <a:moveTo>
                    <a:pt x="420" y="54"/>
                  </a:moveTo>
                  <a:cubicBezTo>
                    <a:pt x="433" y="38"/>
                    <a:pt x="434" y="14"/>
                    <a:pt x="434" y="12"/>
                  </a:cubicBezTo>
                  <a:cubicBezTo>
                    <a:pt x="434" y="3"/>
                    <a:pt x="427" y="7"/>
                    <a:pt x="420" y="7"/>
                  </a:cubicBezTo>
                  <a:cubicBezTo>
                    <a:pt x="376" y="11"/>
                    <a:pt x="265" y="21"/>
                    <a:pt x="221" y="21"/>
                  </a:cubicBezTo>
                  <a:cubicBezTo>
                    <a:pt x="220" y="21"/>
                    <a:pt x="219" y="21"/>
                    <a:pt x="219" y="21"/>
                  </a:cubicBezTo>
                  <a:cubicBezTo>
                    <a:pt x="218" y="21"/>
                    <a:pt x="217" y="21"/>
                    <a:pt x="216" y="21"/>
                  </a:cubicBezTo>
                  <a:cubicBezTo>
                    <a:pt x="172" y="21"/>
                    <a:pt x="61" y="11"/>
                    <a:pt x="17" y="7"/>
                  </a:cubicBezTo>
                  <a:cubicBezTo>
                    <a:pt x="17" y="15"/>
                    <a:pt x="7" y="0"/>
                    <a:pt x="7" y="1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8"/>
                    <a:pt x="0" y="25"/>
                    <a:pt x="0" y="34"/>
                  </a:cubicBezTo>
                  <a:cubicBezTo>
                    <a:pt x="1" y="35"/>
                    <a:pt x="17" y="53"/>
                    <a:pt x="17" y="54"/>
                  </a:cubicBezTo>
                  <a:cubicBezTo>
                    <a:pt x="32" y="73"/>
                    <a:pt x="101" y="140"/>
                    <a:pt x="137" y="140"/>
                  </a:cubicBezTo>
                  <a:cubicBezTo>
                    <a:pt x="139" y="140"/>
                    <a:pt x="141" y="140"/>
                    <a:pt x="143" y="140"/>
                  </a:cubicBezTo>
                  <a:cubicBezTo>
                    <a:pt x="156" y="138"/>
                    <a:pt x="169" y="128"/>
                    <a:pt x="184" y="117"/>
                  </a:cubicBezTo>
                  <a:cubicBezTo>
                    <a:pt x="195" y="108"/>
                    <a:pt x="209" y="97"/>
                    <a:pt x="217" y="97"/>
                  </a:cubicBezTo>
                  <a:cubicBezTo>
                    <a:pt x="217" y="97"/>
                    <a:pt x="220" y="97"/>
                    <a:pt x="220" y="97"/>
                  </a:cubicBezTo>
                  <a:cubicBezTo>
                    <a:pt x="228" y="97"/>
                    <a:pt x="242" y="108"/>
                    <a:pt x="253" y="117"/>
                  </a:cubicBezTo>
                  <a:cubicBezTo>
                    <a:pt x="268" y="128"/>
                    <a:pt x="281" y="138"/>
                    <a:pt x="294" y="140"/>
                  </a:cubicBezTo>
                  <a:cubicBezTo>
                    <a:pt x="296" y="140"/>
                    <a:pt x="298" y="140"/>
                    <a:pt x="300" y="140"/>
                  </a:cubicBezTo>
                  <a:cubicBezTo>
                    <a:pt x="336" y="140"/>
                    <a:pt x="405" y="73"/>
                    <a:pt x="420" y="54"/>
                  </a:cubicBezTo>
                  <a:close/>
                  <a:moveTo>
                    <a:pt x="137" y="95"/>
                  </a:moveTo>
                  <a:cubicBezTo>
                    <a:pt x="104" y="95"/>
                    <a:pt x="92" y="71"/>
                    <a:pt x="90" y="65"/>
                  </a:cubicBezTo>
                  <a:cubicBezTo>
                    <a:pt x="92" y="62"/>
                    <a:pt x="100" y="51"/>
                    <a:pt x="128" y="51"/>
                  </a:cubicBezTo>
                  <a:cubicBezTo>
                    <a:pt x="131" y="51"/>
                    <a:pt x="134" y="51"/>
                    <a:pt x="136" y="51"/>
                  </a:cubicBezTo>
                  <a:cubicBezTo>
                    <a:pt x="168" y="58"/>
                    <a:pt x="180" y="71"/>
                    <a:pt x="183" y="76"/>
                  </a:cubicBezTo>
                  <a:cubicBezTo>
                    <a:pt x="180" y="81"/>
                    <a:pt x="168" y="95"/>
                    <a:pt x="137" y="95"/>
                  </a:cubicBezTo>
                  <a:close/>
                  <a:moveTo>
                    <a:pt x="300" y="95"/>
                  </a:moveTo>
                  <a:cubicBezTo>
                    <a:pt x="269" y="95"/>
                    <a:pt x="257" y="81"/>
                    <a:pt x="254" y="76"/>
                  </a:cubicBezTo>
                  <a:cubicBezTo>
                    <a:pt x="257" y="71"/>
                    <a:pt x="269" y="58"/>
                    <a:pt x="301" y="51"/>
                  </a:cubicBezTo>
                  <a:cubicBezTo>
                    <a:pt x="303" y="51"/>
                    <a:pt x="306" y="51"/>
                    <a:pt x="309" y="51"/>
                  </a:cubicBezTo>
                  <a:cubicBezTo>
                    <a:pt x="337" y="51"/>
                    <a:pt x="345" y="62"/>
                    <a:pt x="347" y="65"/>
                  </a:cubicBezTo>
                  <a:cubicBezTo>
                    <a:pt x="345" y="71"/>
                    <a:pt x="333" y="95"/>
                    <a:pt x="300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70" name="Skjema" hidden="1">
            <a:extLst>
              <a:ext uri="{FF2B5EF4-FFF2-40B4-BE49-F238E27FC236}">
                <a16:creationId xmlns:a16="http://schemas.microsoft.com/office/drawing/2014/main" id="{C449BD4F-EEA9-435E-9D30-00C179770C1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72346" y="1435298"/>
            <a:ext cx="1713310" cy="987029"/>
            <a:chOff x="2733" y="2022"/>
            <a:chExt cx="1439" cy="829"/>
          </a:xfrm>
        </p:grpSpPr>
        <p:sp>
          <p:nvSpPr>
            <p:cNvPr id="171" name="Freeform 46">
              <a:extLst>
                <a:ext uri="{FF2B5EF4-FFF2-40B4-BE49-F238E27FC236}">
                  <a16:creationId xmlns:a16="http://schemas.microsoft.com/office/drawing/2014/main" id="{F052E78C-AABA-4D55-874A-7B94F8D97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2024"/>
              <a:ext cx="606" cy="827"/>
            </a:xfrm>
            <a:custGeom>
              <a:avLst/>
              <a:gdLst>
                <a:gd name="T0" fmla="*/ 677 w 700"/>
                <a:gd name="T1" fmla="*/ 952 h 952"/>
                <a:gd name="T2" fmla="*/ 23 w 700"/>
                <a:gd name="T3" fmla="*/ 952 h 952"/>
                <a:gd name="T4" fmla="*/ 0 w 700"/>
                <a:gd name="T5" fmla="*/ 928 h 952"/>
                <a:gd name="T6" fmla="*/ 0 w 700"/>
                <a:gd name="T7" fmla="*/ 24 h 952"/>
                <a:gd name="T8" fmla="*/ 23 w 700"/>
                <a:gd name="T9" fmla="*/ 0 h 952"/>
                <a:gd name="T10" fmla="*/ 677 w 700"/>
                <a:gd name="T11" fmla="*/ 0 h 952"/>
                <a:gd name="T12" fmla="*/ 700 w 700"/>
                <a:gd name="T13" fmla="*/ 24 h 952"/>
                <a:gd name="T14" fmla="*/ 700 w 700"/>
                <a:gd name="T15" fmla="*/ 928 h 952"/>
                <a:gd name="T16" fmla="*/ 677 w 700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0" h="952">
                  <a:moveTo>
                    <a:pt x="677" y="952"/>
                  </a:moveTo>
                  <a:cubicBezTo>
                    <a:pt x="23" y="952"/>
                    <a:pt x="23" y="952"/>
                    <a:pt x="23" y="952"/>
                  </a:cubicBezTo>
                  <a:cubicBezTo>
                    <a:pt x="10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0" y="11"/>
                    <a:pt x="700" y="24"/>
                  </a:cubicBezTo>
                  <a:cubicBezTo>
                    <a:pt x="700" y="928"/>
                    <a:pt x="700" y="928"/>
                    <a:pt x="700" y="928"/>
                  </a:cubicBezTo>
                  <a:cubicBezTo>
                    <a:pt x="700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2" name="Freeform 47">
              <a:extLst>
                <a:ext uri="{FF2B5EF4-FFF2-40B4-BE49-F238E27FC236}">
                  <a16:creationId xmlns:a16="http://schemas.microsoft.com/office/drawing/2014/main" id="{93B659A5-E36B-4976-9B8D-82F28949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" y="2022"/>
              <a:ext cx="607" cy="827"/>
            </a:xfrm>
            <a:custGeom>
              <a:avLst/>
              <a:gdLst>
                <a:gd name="T0" fmla="*/ 677 w 701"/>
                <a:gd name="T1" fmla="*/ 952 h 952"/>
                <a:gd name="T2" fmla="*/ 24 w 701"/>
                <a:gd name="T3" fmla="*/ 952 h 952"/>
                <a:gd name="T4" fmla="*/ 0 w 701"/>
                <a:gd name="T5" fmla="*/ 928 h 952"/>
                <a:gd name="T6" fmla="*/ 0 w 701"/>
                <a:gd name="T7" fmla="*/ 24 h 952"/>
                <a:gd name="T8" fmla="*/ 24 w 701"/>
                <a:gd name="T9" fmla="*/ 0 h 952"/>
                <a:gd name="T10" fmla="*/ 677 w 701"/>
                <a:gd name="T11" fmla="*/ 0 h 952"/>
                <a:gd name="T12" fmla="*/ 701 w 701"/>
                <a:gd name="T13" fmla="*/ 24 h 952"/>
                <a:gd name="T14" fmla="*/ 701 w 701"/>
                <a:gd name="T15" fmla="*/ 928 h 952"/>
                <a:gd name="T16" fmla="*/ 677 w 701"/>
                <a:gd name="T17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952">
                  <a:moveTo>
                    <a:pt x="677" y="952"/>
                  </a:moveTo>
                  <a:cubicBezTo>
                    <a:pt x="24" y="952"/>
                    <a:pt x="24" y="952"/>
                    <a:pt x="24" y="952"/>
                  </a:cubicBezTo>
                  <a:cubicBezTo>
                    <a:pt x="11" y="952"/>
                    <a:pt x="0" y="941"/>
                    <a:pt x="0" y="92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77" y="0"/>
                    <a:pt x="677" y="0"/>
                    <a:pt x="677" y="0"/>
                  </a:cubicBezTo>
                  <a:cubicBezTo>
                    <a:pt x="690" y="0"/>
                    <a:pt x="701" y="11"/>
                    <a:pt x="701" y="24"/>
                  </a:cubicBezTo>
                  <a:cubicBezTo>
                    <a:pt x="701" y="928"/>
                    <a:pt x="701" y="928"/>
                    <a:pt x="701" y="928"/>
                  </a:cubicBezTo>
                  <a:cubicBezTo>
                    <a:pt x="701" y="941"/>
                    <a:pt x="690" y="952"/>
                    <a:pt x="677" y="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3" name="Line 48">
              <a:extLst>
                <a:ext uri="{FF2B5EF4-FFF2-40B4-BE49-F238E27FC236}">
                  <a16:creationId xmlns:a16="http://schemas.microsoft.com/office/drawing/2014/main" id="{9F5C168D-9B11-44BE-A358-FBF77E63D19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293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4" name="Line 49">
              <a:extLst>
                <a:ext uri="{FF2B5EF4-FFF2-40B4-BE49-F238E27FC236}">
                  <a16:creationId xmlns:a16="http://schemas.microsoft.com/office/drawing/2014/main" id="{E6AE9A44-432F-469C-9558-873218813A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441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5" name="Line 50">
              <a:extLst>
                <a:ext uri="{FF2B5EF4-FFF2-40B4-BE49-F238E27FC236}">
                  <a16:creationId xmlns:a16="http://schemas.microsoft.com/office/drawing/2014/main" id="{6A8F74DD-6DB1-4302-84EE-BCFC07B724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14" y="2589"/>
              <a:ext cx="444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6" name="Line 51">
              <a:extLst>
                <a:ext uri="{FF2B5EF4-FFF2-40B4-BE49-F238E27FC236}">
                  <a16:creationId xmlns:a16="http://schemas.microsoft.com/office/drawing/2014/main" id="{B5D14383-B8A3-4429-B4DC-5779E7586F7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250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7" name="Freeform 52">
              <a:extLst>
                <a:ext uri="{FF2B5EF4-FFF2-40B4-BE49-F238E27FC236}">
                  <a16:creationId xmlns:a16="http://schemas.microsoft.com/office/drawing/2014/main" id="{2821BAB8-C8D0-4DCB-A98D-30C1F16BA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180"/>
              <a:ext cx="96" cy="104"/>
            </a:xfrm>
            <a:custGeom>
              <a:avLst/>
              <a:gdLst>
                <a:gd name="T0" fmla="*/ 0 w 96"/>
                <a:gd name="T1" fmla="*/ 49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9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8" name="Line 53">
              <a:extLst>
                <a:ext uri="{FF2B5EF4-FFF2-40B4-BE49-F238E27FC236}">
                  <a16:creationId xmlns:a16="http://schemas.microsoft.com/office/drawing/2014/main" id="{5976A11E-27BF-4915-A981-30053C5875D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4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79" name="Freeform 54">
              <a:extLst>
                <a:ext uri="{FF2B5EF4-FFF2-40B4-BE49-F238E27FC236}">
                  <a16:creationId xmlns:a16="http://schemas.microsoft.com/office/drawing/2014/main" id="{381B65C8-963D-4411-92C7-CE6B45F5C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383"/>
              <a:ext cx="96" cy="105"/>
            </a:xfrm>
            <a:custGeom>
              <a:avLst/>
              <a:gdLst>
                <a:gd name="T0" fmla="*/ 0 w 96"/>
                <a:gd name="T1" fmla="*/ 49 h 105"/>
                <a:gd name="T2" fmla="*/ 31 w 96"/>
                <a:gd name="T3" fmla="*/ 105 h 105"/>
                <a:gd name="T4" fmla="*/ 96 w 96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5">
                  <a:moveTo>
                    <a:pt x="0" y="49"/>
                  </a:moveTo>
                  <a:lnTo>
                    <a:pt x="31" y="105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80" name="Line 55">
              <a:extLst>
                <a:ext uri="{FF2B5EF4-FFF2-40B4-BE49-F238E27FC236}">
                  <a16:creationId xmlns:a16="http://schemas.microsoft.com/office/drawing/2014/main" id="{3757E9FC-D94D-425A-AC44-14816ABE206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670" y="2653"/>
              <a:ext cx="260" cy="0"/>
            </a:xfrm>
            <a:prstGeom prst="line">
              <a:avLst/>
            </a:prstGeom>
            <a:noFill/>
            <a:ln w="460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81" name="Freeform 56">
              <a:extLst>
                <a:ext uri="{FF2B5EF4-FFF2-40B4-BE49-F238E27FC236}">
                  <a16:creationId xmlns:a16="http://schemas.microsoft.com/office/drawing/2014/main" id="{4D9A6309-4833-4437-92DF-1506846A1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6" y="2587"/>
              <a:ext cx="96" cy="104"/>
            </a:xfrm>
            <a:custGeom>
              <a:avLst/>
              <a:gdLst>
                <a:gd name="T0" fmla="*/ 0 w 96"/>
                <a:gd name="T1" fmla="*/ 48 h 104"/>
                <a:gd name="T2" fmla="*/ 31 w 96"/>
                <a:gd name="T3" fmla="*/ 104 h 104"/>
                <a:gd name="T4" fmla="*/ 96 w 9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4">
                  <a:moveTo>
                    <a:pt x="0" y="48"/>
                  </a:moveTo>
                  <a:lnTo>
                    <a:pt x="31" y="104"/>
                  </a:lnTo>
                  <a:lnTo>
                    <a:pt x="96" y="0"/>
                  </a:lnTo>
                </a:path>
              </a:pathLst>
            </a:custGeom>
            <a:noFill/>
            <a:ln w="49213" cap="rnd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82" name="Regnskapsfoerer" hidden="1">
            <a:extLst>
              <a:ext uri="{FF2B5EF4-FFF2-40B4-BE49-F238E27FC236}">
                <a16:creationId xmlns:a16="http://schemas.microsoft.com/office/drawing/2014/main" id="{B43A09BC-03DF-4F77-8A4E-FC5B0B6EDF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98602" y="1470423"/>
            <a:ext cx="660797" cy="916782"/>
            <a:chOff x="3989" y="190"/>
            <a:chExt cx="555" cy="770"/>
          </a:xfrm>
        </p:grpSpPr>
        <p:sp>
          <p:nvSpPr>
            <p:cNvPr id="183" name="Freeform 60">
              <a:extLst>
                <a:ext uri="{FF2B5EF4-FFF2-40B4-BE49-F238E27FC236}">
                  <a16:creationId xmlns:a16="http://schemas.microsoft.com/office/drawing/2014/main" id="{4787808A-071D-4784-9DEB-48743A4B4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9" y="516"/>
              <a:ext cx="555" cy="423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84" name="Oval 61">
              <a:extLst>
                <a:ext uri="{FF2B5EF4-FFF2-40B4-BE49-F238E27FC236}">
                  <a16:creationId xmlns:a16="http://schemas.microsoft.com/office/drawing/2014/main" id="{77736844-0BFF-4198-91C7-9A2C60F55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20" y="190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85" name="Freeform 62">
              <a:extLst>
                <a:ext uri="{FF2B5EF4-FFF2-40B4-BE49-F238E27FC236}">
                  <a16:creationId xmlns:a16="http://schemas.microsoft.com/office/drawing/2014/main" id="{EF411040-4B7D-450E-8563-11D9A467A5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1" y="677"/>
              <a:ext cx="213" cy="283"/>
            </a:xfrm>
            <a:custGeom>
              <a:avLst/>
              <a:gdLst>
                <a:gd name="T0" fmla="*/ 268 w 327"/>
                <a:gd name="T1" fmla="*/ 0 h 435"/>
                <a:gd name="T2" fmla="*/ 58 w 327"/>
                <a:gd name="T3" fmla="*/ 0 h 435"/>
                <a:gd name="T4" fmla="*/ 0 w 327"/>
                <a:gd name="T5" fmla="*/ 59 h 435"/>
                <a:gd name="T6" fmla="*/ 0 w 327"/>
                <a:gd name="T7" fmla="*/ 376 h 435"/>
                <a:gd name="T8" fmla="*/ 58 w 327"/>
                <a:gd name="T9" fmla="*/ 435 h 435"/>
                <a:gd name="T10" fmla="*/ 268 w 327"/>
                <a:gd name="T11" fmla="*/ 435 h 435"/>
                <a:gd name="T12" fmla="*/ 327 w 327"/>
                <a:gd name="T13" fmla="*/ 376 h 435"/>
                <a:gd name="T14" fmla="*/ 327 w 327"/>
                <a:gd name="T15" fmla="*/ 59 h 435"/>
                <a:gd name="T16" fmla="*/ 268 w 327"/>
                <a:gd name="T17" fmla="*/ 0 h 435"/>
                <a:gd name="T18" fmla="*/ 100 w 327"/>
                <a:gd name="T19" fmla="*/ 380 h 435"/>
                <a:gd name="T20" fmla="*/ 47 w 327"/>
                <a:gd name="T21" fmla="*/ 380 h 435"/>
                <a:gd name="T22" fmla="*/ 47 w 327"/>
                <a:gd name="T23" fmla="*/ 327 h 435"/>
                <a:gd name="T24" fmla="*/ 100 w 327"/>
                <a:gd name="T25" fmla="*/ 327 h 435"/>
                <a:gd name="T26" fmla="*/ 100 w 327"/>
                <a:gd name="T27" fmla="*/ 380 h 435"/>
                <a:gd name="T28" fmla="*/ 100 w 327"/>
                <a:gd name="T29" fmla="*/ 308 h 435"/>
                <a:gd name="T30" fmla="*/ 47 w 327"/>
                <a:gd name="T31" fmla="*/ 308 h 435"/>
                <a:gd name="T32" fmla="*/ 47 w 327"/>
                <a:gd name="T33" fmla="*/ 255 h 435"/>
                <a:gd name="T34" fmla="*/ 100 w 327"/>
                <a:gd name="T35" fmla="*/ 255 h 435"/>
                <a:gd name="T36" fmla="*/ 100 w 327"/>
                <a:gd name="T37" fmla="*/ 308 h 435"/>
                <a:gd name="T38" fmla="*/ 100 w 327"/>
                <a:gd name="T39" fmla="*/ 231 h 435"/>
                <a:gd name="T40" fmla="*/ 47 w 327"/>
                <a:gd name="T41" fmla="*/ 231 h 435"/>
                <a:gd name="T42" fmla="*/ 47 w 327"/>
                <a:gd name="T43" fmla="*/ 178 h 435"/>
                <a:gd name="T44" fmla="*/ 100 w 327"/>
                <a:gd name="T45" fmla="*/ 178 h 435"/>
                <a:gd name="T46" fmla="*/ 100 w 327"/>
                <a:gd name="T47" fmla="*/ 231 h 435"/>
                <a:gd name="T48" fmla="*/ 190 w 327"/>
                <a:gd name="T49" fmla="*/ 380 h 435"/>
                <a:gd name="T50" fmla="*/ 137 w 327"/>
                <a:gd name="T51" fmla="*/ 380 h 435"/>
                <a:gd name="T52" fmla="*/ 137 w 327"/>
                <a:gd name="T53" fmla="*/ 327 h 435"/>
                <a:gd name="T54" fmla="*/ 190 w 327"/>
                <a:gd name="T55" fmla="*/ 327 h 435"/>
                <a:gd name="T56" fmla="*/ 190 w 327"/>
                <a:gd name="T57" fmla="*/ 380 h 435"/>
                <a:gd name="T58" fmla="*/ 190 w 327"/>
                <a:gd name="T59" fmla="*/ 308 h 435"/>
                <a:gd name="T60" fmla="*/ 137 w 327"/>
                <a:gd name="T61" fmla="*/ 308 h 435"/>
                <a:gd name="T62" fmla="*/ 137 w 327"/>
                <a:gd name="T63" fmla="*/ 255 h 435"/>
                <a:gd name="T64" fmla="*/ 190 w 327"/>
                <a:gd name="T65" fmla="*/ 255 h 435"/>
                <a:gd name="T66" fmla="*/ 190 w 327"/>
                <a:gd name="T67" fmla="*/ 308 h 435"/>
                <a:gd name="T68" fmla="*/ 190 w 327"/>
                <a:gd name="T69" fmla="*/ 231 h 435"/>
                <a:gd name="T70" fmla="*/ 137 w 327"/>
                <a:gd name="T71" fmla="*/ 231 h 435"/>
                <a:gd name="T72" fmla="*/ 137 w 327"/>
                <a:gd name="T73" fmla="*/ 178 h 435"/>
                <a:gd name="T74" fmla="*/ 190 w 327"/>
                <a:gd name="T75" fmla="*/ 178 h 435"/>
                <a:gd name="T76" fmla="*/ 190 w 327"/>
                <a:gd name="T77" fmla="*/ 231 h 435"/>
                <a:gd name="T78" fmla="*/ 279 w 327"/>
                <a:gd name="T79" fmla="*/ 380 h 435"/>
                <a:gd name="T80" fmla="*/ 226 w 327"/>
                <a:gd name="T81" fmla="*/ 380 h 435"/>
                <a:gd name="T82" fmla="*/ 226 w 327"/>
                <a:gd name="T83" fmla="*/ 327 h 435"/>
                <a:gd name="T84" fmla="*/ 279 w 327"/>
                <a:gd name="T85" fmla="*/ 327 h 435"/>
                <a:gd name="T86" fmla="*/ 279 w 327"/>
                <a:gd name="T87" fmla="*/ 380 h 435"/>
                <a:gd name="T88" fmla="*/ 279 w 327"/>
                <a:gd name="T89" fmla="*/ 308 h 435"/>
                <a:gd name="T90" fmla="*/ 226 w 327"/>
                <a:gd name="T91" fmla="*/ 308 h 435"/>
                <a:gd name="T92" fmla="*/ 226 w 327"/>
                <a:gd name="T93" fmla="*/ 255 h 435"/>
                <a:gd name="T94" fmla="*/ 279 w 327"/>
                <a:gd name="T95" fmla="*/ 255 h 435"/>
                <a:gd name="T96" fmla="*/ 279 w 327"/>
                <a:gd name="T97" fmla="*/ 308 h 435"/>
                <a:gd name="T98" fmla="*/ 279 w 327"/>
                <a:gd name="T99" fmla="*/ 231 h 435"/>
                <a:gd name="T100" fmla="*/ 226 w 327"/>
                <a:gd name="T101" fmla="*/ 231 h 435"/>
                <a:gd name="T102" fmla="*/ 226 w 327"/>
                <a:gd name="T103" fmla="*/ 178 h 435"/>
                <a:gd name="T104" fmla="*/ 279 w 327"/>
                <a:gd name="T105" fmla="*/ 178 h 435"/>
                <a:gd name="T106" fmla="*/ 279 w 327"/>
                <a:gd name="T107" fmla="*/ 231 h 435"/>
                <a:gd name="T108" fmla="*/ 279 w 327"/>
                <a:gd name="T109" fmla="*/ 128 h 435"/>
                <a:gd name="T110" fmla="*/ 47 w 327"/>
                <a:gd name="T111" fmla="*/ 128 h 435"/>
                <a:gd name="T112" fmla="*/ 47 w 327"/>
                <a:gd name="T113" fmla="*/ 55 h 435"/>
                <a:gd name="T114" fmla="*/ 279 w 327"/>
                <a:gd name="T115" fmla="*/ 55 h 435"/>
                <a:gd name="T116" fmla="*/ 279 w 327"/>
                <a:gd name="T117" fmla="*/ 12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7" h="435">
                  <a:moveTo>
                    <a:pt x="26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9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409"/>
                    <a:pt x="26" y="435"/>
                    <a:pt x="58" y="435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300" y="435"/>
                    <a:pt x="327" y="409"/>
                    <a:pt x="327" y="376"/>
                  </a:cubicBezTo>
                  <a:cubicBezTo>
                    <a:pt x="327" y="59"/>
                    <a:pt x="327" y="59"/>
                    <a:pt x="327" y="59"/>
                  </a:cubicBezTo>
                  <a:cubicBezTo>
                    <a:pt x="327" y="26"/>
                    <a:pt x="300" y="0"/>
                    <a:pt x="268" y="0"/>
                  </a:cubicBezTo>
                  <a:close/>
                  <a:moveTo>
                    <a:pt x="100" y="380"/>
                  </a:moveTo>
                  <a:cubicBezTo>
                    <a:pt x="47" y="380"/>
                    <a:pt x="47" y="380"/>
                    <a:pt x="47" y="380"/>
                  </a:cubicBezTo>
                  <a:cubicBezTo>
                    <a:pt x="47" y="327"/>
                    <a:pt x="47" y="327"/>
                    <a:pt x="47" y="327"/>
                  </a:cubicBezTo>
                  <a:cubicBezTo>
                    <a:pt x="100" y="327"/>
                    <a:pt x="100" y="327"/>
                    <a:pt x="100" y="327"/>
                  </a:cubicBezTo>
                  <a:lnTo>
                    <a:pt x="100" y="380"/>
                  </a:lnTo>
                  <a:close/>
                  <a:moveTo>
                    <a:pt x="100" y="308"/>
                  </a:moveTo>
                  <a:cubicBezTo>
                    <a:pt x="47" y="308"/>
                    <a:pt x="47" y="308"/>
                    <a:pt x="47" y="308"/>
                  </a:cubicBezTo>
                  <a:cubicBezTo>
                    <a:pt x="47" y="255"/>
                    <a:pt x="47" y="255"/>
                    <a:pt x="47" y="255"/>
                  </a:cubicBezTo>
                  <a:cubicBezTo>
                    <a:pt x="100" y="255"/>
                    <a:pt x="100" y="255"/>
                    <a:pt x="100" y="255"/>
                  </a:cubicBezTo>
                  <a:lnTo>
                    <a:pt x="100" y="308"/>
                  </a:lnTo>
                  <a:close/>
                  <a:moveTo>
                    <a:pt x="100" y="231"/>
                  </a:moveTo>
                  <a:cubicBezTo>
                    <a:pt x="47" y="231"/>
                    <a:pt x="47" y="231"/>
                    <a:pt x="47" y="231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100" y="178"/>
                    <a:pt x="100" y="178"/>
                    <a:pt x="100" y="178"/>
                  </a:cubicBezTo>
                  <a:lnTo>
                    <a:pt x="100" y="231"/>
                  </a:lnTo>
                  <a:close/>
                  <a:moveTo>
                    <a:pt x="190" y="380"/>
                  </a:moveTo>
                  <a:cubicBezTo>
                    <a:pt x="137" y="380"/>
                    <a:pt x="137" y="380"/>
                    <a:pt x="137" y="380"/>
                  </a:cubicBezTo>
                  <a:cubicBezTo>
                    <a:pt x="137" y="327"/>
                    <a:pt x="137" y="327"/>
                    <a:pt x="137" y="327"/>
                  </a:cubicBezTo>
                  <a:cubicBezTo>
                    <a:pt x="190" y="327"/>
                    <a:pt x="190" y="327"/>
                    <a:pt x="190" y="327"/>
                  </a:cubicBezTo>
                  <a:lnTo>
                    <a:pt x="190" y="380"/>
                  </a:lnTo>
                  <a:close/>
                  <a:moveTo>
                    <a:pt x="190" y="308"/>
                  </a:moveTo>
                  <a:cubicBezTo>
                    <a:pt x="137" y="308"/>
                    <a:pt x="137" y="308"/>
                    <a:pt x="137" y="308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90" y="255"/>
                    <a:pt x="190" y="255"/>
                    <a:pt x="190" y="255"/>
                  </a:cubicBezTo>
                  <a:lnTo>
                    <a:pt x="190" y="308"/>
                  </a:lnTo>
                  <a:close/>
                  <a:moveTo>
                    <a:pt x="190" y="231"/>
                  </a:moveTo>
                  <a:cubicBezTo>
                    <a:pt x="137" y="231"/>
                    <a:pt x="137" y="231"/>
                    <a:pt x="137" y="231"/>
                  </a:cubicBezTo>
                  <a:cubicBezTo>
                    <a:pt x="137" y="178"/>
                    <a:pt x="137" y="178"/>
                    <a:pt x="137" y="178"/>
                  </a:cubicBezTo>
                  <a:cubicBezTo>
                    <a:pt x="190" y="178"/>
                    <a:pt x="190" y="178"/>
                    <a:pt x="190" y="178"/>
                  </a:cubicBezTo>
                  <a:lnTo>
                    <a:pt x="190" y="231"/>
                  </a:lnTo>
                  <a:close/>
                  <a:moveTo>
                    <a:pt x="279" y="380"/>
                  </a:moveTo>
                  <a:cubicBezTo>
                    <a:pt x="226" y="380"/>
                    <a:pt x="226" y="380"/>
                    <a:pt x="226" y="380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79" y="327"/>
                    <a:pt x="279" y="327"/>
                    <a:pt x="279" y="327"/>
                  </a:cubicBezTo>
                  <a:lnTo>
                    <a:pt x="279" y="380"/>
                  </a:lnTo>
                  <a:close/>
                  <a:moveTo>
                    <a:pt x="279" y="308"/>
                  </a:moveTo>
                  <a:cubicBezTo>
                    <a:pt x="226" y="308"/>
                    <a:pt x="226" y="308"/>
                    <a:pt x="226" y="308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79" y="255"/>
                    <a:pt x="279" y="255"/>
                    <a:pt x="279" y="255"/>
                  </a:cubicBezTo>
                  <a:lnTo>
                    <a:pt x="279" y="308"/>
                  </a:lnTo>
                  <a:close/>
                  <a:moveTo>
                    <a:pt x="279" y="231"/>
                  </a:moveTo>
                  <a:cubicBezTo>
                    <a:pt x="226" y="231"/>
                    <a:pt x="226" y="231"/>
                    <a:pt x="226" y="231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79" y="178"/>
                    <a:pt x="279" y="178"/>
                    <a:pt x="279" y="178"/>
                  </a:cubicBezTo>
                  <a:lnTo>
                    <a:pt x="279" y="231"/>
                  </a:lnTo>
                  <a:close/>
                  <a:moveTo>
                    <a:pt x="279" y="128"/>
                  </a:moveTo>
                  <a:cubicBezTo>
                    <a:pt x="47" y="128"/>
                    <a:pt x="47" y="128"/>
                    <a:pt x="47" y="128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279" y="55"/>
                    <a:pt x="279" y="55"/>
                    <a:pt x="279" y="55"/>
                  </a:cubicBezTo>
                  <a:lnTo>
                    <a:pt x="27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86" name="Pensjonist" hidden="1">
            <a:extLst>
              <a:ext uri="{FF2B5EF4-FFF2-40B4-BE49-F238E27FC236}">
                <a16:creationId xmlns:a16="http://schemas.microsoft.com/office/drawing/2014/main" id="{8AF49EAD-13BE-48AA-8478-800D879A37F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99198" y="1433513"/>
            <a:ext cx="659606" cy="990601"/>
            <a:chOff x="4341" y="1057"/>
            <a:chExt cx="554" cy="832"/>
          </a:xfrm>
        </p:grpSpPr>
        <p:sp>
          <p:nvSpPr>
            <p:cNvPr id="187" name="Freeform 66">
              <a:extLst>
                <a:ext uri="{FF2B5EF4-FFF2-40B4-BE49-F238E27FC236}">
                  <a16:creationId xmlns:a16="http://schemas.microsoft.com/office/drawing/2014/main" id="{49586767-580B-40A7-84C0-BB5FDDEECF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1" y="1382"/>
              <a:ext cx="554" cy="423"/>
            </a:xfrm>
            <a:custGeom>
              <a:avLst/>
              <a:gdLst>
                <a:gd name="T0" fmla="*/ 0 w 851"/>
                <a:gd name="T1" fmla="*/ 456 h 649"/>
                <a:gd name="T2" fmla="*/ 426 w 851"/>
                <a:gd name="T3" fmla="*/ 649 h 649"/>
                <a:gd name="T4" fmla="*/ 851 w 851"/>
                <a:gd name="T5" fmla="*/ 456 h 649"/>
                <a:gd name="T6" fmla="*/ 426 w 851"/>
                <a:gd name="T7" fmla="*/ 0 h 649"/>
                <a:gd name="T8" fmla="*/ 0 w 851"/>
                <a:gd name="T9" fmla="*/ 45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49">
                  <a:moveTo>
                    <a:pt x="0" y="456"/>
                  </a:moveTo>
                  <a:cubicBezTo>
                    <a:pt x="108" y="575"/>
                    <a:pt x="259" y="649"/>
                    <a:pt x="426" y="649"/>
                  </a:cubicBezTo>
                  <a:cubicBezTo>
                    <a:pt x="592" y="649"/>
                    <a:pt x="743" y="575"/>
                    <a:pt x="851" y="456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88" name="Oval 67">
              <a:extLst>
                <a:ext uri="{FF2B5EF4-FFF2-40B4-BE49-F238E27FC236}">
                  <a16:creationId xmlns:a16="http://schemas.microsoft.com/office/drawing/2014/main" id="{A75ECEF4-53C3-48DD-B0C9-19CEB2C4BA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2" y="1057"/>
              <a:ext cx="293" cy="30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89" name="Freeform 68">
              <a:extLst>
                <a:ext uri="{FF2B5EF4-FFF2-40B4-BE49-F238E27FC236}">
                  <a16:creationId xmlns:a16="http://schemas.microsoft.com/office/drawing/2014/main" id="{B19EB785-3B16-473C-86FF-E96685BDF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3" y="1463"/>
              <a:ext cx="122" cy="426"/>
            </a:xfrm>
            <a:custGeom>
              <a:avLst/>
              <a:gdLst>
                <a:gd name="T0" fmla="*/ 68 w 186"/>
                <a:gd name="T1" fmla="*/ 131 h 654"/>
                <a:gd name="T2" fmla="*/ 82 w 186"/>
                <a:gd name="T3" fmla="*/ 70 h 654"/>
                <a:gd name="T4" fmla="*/ 120 w 186"/>
                <a:gd name="T5" fmla="*/ 72 h 654"/>
                <a:gd name="T6" fmla="*/ 124 w 186"/>
                <a:gd name="T7" fmla="*/ 145 h 654"/>
                <a:gd name="T8" fmla="*/ 117 w 186"/>
                <a:gd name="T9" fmla="*/ 239 h 654"/>
                <a:gd name="T10" fmla="*/ 87 w 186"/>
                <a:gd name="T11" fmla="*/ 616 h 654"/>
                <a:gd name="T12" fmla="*/ 147 w 186"/>
                <a:gd name="T13" fmla="*/ 616 h 654"/>
                <a:gd name="T14" fmla="*/ 184 w 186"/>
                <a:gd name="T15" fmla="*/ 137 h 654"/>
                <a:gd name="T16" fmla="*/ 172 w 186"/>
                <a:gd name="T17" fmla="*/ 42 h 654"/>
                <a:gd name="T18" fmla="*/ 98 w 186"/>
                <a:gd name="T19" fmla="*/ 1 h 654"/>
                <a:gd name="T20" fmla="*/ 10 w 186"/>
                <a:gd name="T21" fmla="*/ 147 h 654"/>
                <a:gd name="T22" fmla="*/ 68 w 186"/>
                <a:gd name="T23" fmla="*/ 13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654">
                  <a:moveTo>
                    <a:pt x="68" y="131"/>
                  </a:moveTo>
                  <a:cubicBezTo>
                    <a:pt x="65" y="110"/>
                    <a:pt x="68" y="86"/>
                    <a:pt x="82" y="70"/>
                  </a:cubicBezTo>
                  <a:cubicBezTo>
                    <a:pt x="93" y="57"/>
                    <a:pt x="111" y="57"/>
                    <a:pt x="120" y="72"/>
                  </a:cubicBezTo>
                  <a:cubicBezTo>
                    <a:pt x="132" y="91"/>
                    <a:pt x="125" y="124"/>
                    <a:pt x="124" y="145"/>
                  </a:cubicBezTo>
                  <a:cubicBezTo>
                    <a:pt x="122" y="177"/>
                    <a:pt x="120" y="208"/>
                    <a:pt x="117" y="239"/>
                  </a:cubicBezTo>
                  <a:cubicBezTo>
                    <a:pt x="109" y="365"/>
                    <a:pt x="99" y="490"/>
                    <a:pt x="87" y="616"/>
                  </a:cubicBezTo>
                  <a:cubicBezTo>
                    <a:pt x="84" y="654"/>
                    <a:pt x="144" y="654"/>
                    <a:pt x="147" y="616"/>
                  </a:cubicBezTo>
                  <a:cubicBezTo>
                    <a:pt x="162" y="456"/>
                    <a:pt x="174" y="297"/>
                    <a:pt x="184" y="137"/>
                  </a:cubicBezTo>
                  <a:cubicBezTo>
                    <a:pt x="186" y="104"/>
                    <a:pt x="186" y="72"/>
                    <a:pt x="172" y="42"/>
                  </a:cubicBezTo>
                  <a:cubicBezTo>
                    <a:pt x="159" y="14"/>
                    <a:pt x="127" y="0"/>
                    <a:pt x="98" y="1"/>
                  </a:cubicBezTo>
                  <a:cubicBezTo>
                    <a:pt x="24" y="3"/>
                    <a:pt x="0" y="86"/>
                    <a:pt x="10" y="147"/>
                  </a:cubicBezTo>
                  <a:cubicBezTo>
                    <a:pt x="17" y="185"/>
                    <a:pt x="74" y="169"/>
                    <a:pt x="68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190" name="Pengeoverfoering" hidden="1">
            <a:extLst>
              <a:ext uri="{FF2B5EF4-FFF2-40B4-BE49-F238E27FC236}">
                <a16:creationId xmlns:a16="http://schemas.microsoft.com/office/drawing/2014/main" id="{12716B19-ABFE-4C1E-9446-E20DA9C54C0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77716" y="1327548"/>
            <a:ext cx="1502569" cy="1202533"/>
            <a:chOff x="2307" y="187"/>
            <a:chExt cx="1262" cy="1010"/>
          </a:xfrm>
        </p:grpSpPr>
        <p:sp>
          <p:nvSpPr>
            <p:cNvPr id="191" name="Freeform 72">
              <a:extLst>
                <a:ext uri="{FF2B5EF4-FFF2-40B4-BE49-F238E27FC236}">
                  <a16:creationId xmlns:a16="http://schemas.microsoft.com/office/drawing/2014/main" id="{A1AF3F27-F481-44F5-8D2B-2A261D27D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7" y="611"/>
              <a:ext cx="1262" cy="586"/>
            </a:xfrm>
            <a:custGeom>
              <a:avLst/>
              <a:gdLst>
                <a:gd name="T0" fmla="*/ 951 w 962"/>
                <a:gd name="T1" fmla="*/ 209 h 446"/>
                <a:gd name="T2" fmla="*/ 835 w 962"/>
                <a:gd name="T3" fmla="*/ 136 h 446"/>
                <a:gd name="T4" fmla="*/ 813 w 962"/>
                <a:gd name="T5" fmla="*/ 123 h 446"/>
                <a:gd name="T6" fmla="*/ 630 w 962"/>
                <a:gd name="T7" fmla="*/ 9 h 446"/>
                <a:gd name="T8" fmla="*/ 599 w 962"/>
                <a:gd name="T9" fmla="*/ 23 h 446"/>
                <a:gd name="T10" fmla="*/ 599 w 962"/>
                <a:gd name="T11" fmla="*/ 129 h 446"/>
                <a:gd name="T12" fmla="*/ 0 w 962"/>
                <a:gd name="T13" fmla="*/ 129 h 446"/>
                <a:gd name="T14" fmla="*/ 0 w 962"/>
                <a:gd name="T15" fmla="*/ 317 h 446"/>
                <a:gd name="T16" fmla="*/ 599 w 962"/>
                <a:gd name="T17" fmla="*/ 317 h 446"/>
                <a:gd name="T18" fmla="*/ 599 w 962"/>
                <a:gd name="T19" fmla="*/ 423 h 446"/>
                <a:gd name="T20" fmla="*/ 630 w 962"/>
                <a:gd name="T21" fmla="*/ 437 h 446"/>
                <a:gd name="T22" fmla="*/ 951 w 962"/>
                <a:gd name="T23" fmla="*/ 237 h 446"/>
                <a:gd name="T24" fmla="*/ 951 w 962"/>
                <a:gd name="T25" fmla="*/ 20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2" h="446">
                  <a:moveTo>
                    <a:pt x="951" y="209"/>
                  </a:moveTo>
                  <a:cubicBezTo>
                    <a:pt x="835" y="136"/>
                    <a:pt x="835" y="136"/>
                    <a:pt x="835" y="136"/>
                  </a:cubicBezTo>
                  <a:cubicBezTo>
                    <a:pt x="813" y="123"/>
                    <a:pt x="813" y="123"/>
                    <a:pt x="813" y="123"/>
                  </a:cubicBezTo>
                  <a:cubicBezTo>
                    <a:pt x="630" y="9"/>
                    <a:pt x="630" y="9"/>
                    <a:pt x="630" y="9"/>
                  </a:cubicBezTo>
                  <a:cubicBezTo>
                    <a:pt x="617" y="0"/>
                    <a:pt x="599" y="9"/>
                    <a:pt x="599" y="23"/>
                  </a:cubicBezTo>
                  <a:cubicBezTo>
                    <a:pt x="599" y="129"/>
                    <a:pt x="599" y="129"/>
                    <a:pt x="599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599" y="317"/>
                    <a:pt x="599" y="317"/>
                    <a:pt x="599" y="317"/>
                  </a:cubicBezTo>
                  <a:cubicBezTo>
                    <a:pt x="599" y="423"/>
                    <a:pt x="599" y="423"/>
                    <a:pt x="599" y="423"/>
                  </a:cubicBezTo>
                  <a:cubicBezTo>
                    <a:pt x="599" y="437"/>
                    <a:pt x="617" y="446"/>
                    <a:pt x="630" y="437"/>
                  </a:cubicBezTo>
                  <a:cubicBezTo>
                    <a:pt x="951" y="237"/>
                    <a:pt x="951" y="237"/>
                    <a:pt x="951" y="237"/>
                  </a:cubicBezTo>
                  <a:cubicBezTo>
                    <a:pt x="962" y="230"/>
                    <a:pt x="962" y="216"/>
                    <a:pt x="951" y="209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2" name="Freeform 73">
              <a:extLst>
                <a:ext uri="{FF2B5EF4-FFF2-40B4-BE49-F238E27FC236}">
                  <a16:creationId xmlns:a16="http://schemas.microsoft.com/office/drawing/2014/main" id="{2092F451-F9ED-46D2-BCA2-BD68B01CD9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3" name="Freeform 74">
              <a:extLst>
                <a:ext uri="{FF2B5EF4-FFF2-40B4-BE49-F238E27FC236}">
                  <a16:creationId xmlns:a16="http://schemas.microsoft.com/office/drawing/2014/main" id="{9CFA1514-C9BE-47B0-BD08-3F6B7D51E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648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4" name="Freeform 75">
              <a:extLst>
                <a:ext uri="{FF2B5EF4-FFF2-40B4-BE49-F238E27FC236}">
                  <a16:creationId xmlns:a16="http://schemas.microsoft.com/office/drawing/2014/main" id="{640E61B7-5CAE-4937-A391-6A3B05DC3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5" name="Freeform 76">
              <a:extLst>
                <a:ext uri="{FF2B5EF4-FFF2-40B4-BE49-F238E27FC236}">
                  <a16:creationId xmlns:a16="http://schemas.microsoft.com/office/drawing/2014/main" id="{EAAA384F-1EEC-4E85-BE29-73FB949B2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551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6" name="Freeform 77">
              <a:extLst>
                <a:ext uri="{FF2B5EF4-FFF2-40B4-BE49-F238E27FC236}">
                  <a16:creationId xmlns:a16="http://schemas.microsoft.com/office/drawing/2014/main" id="{D7648F64-0490-4773-9CC6-FE8116F38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7" name="Freeform 78">
              <a:extLst>
                <a:ext uri="{FF2B5EF4-FFF2-40B4-BE49-F238E27FC236}">
                  <a16:creationId xmlns:a16="http://schemas.microsoft.com/office/drawing/2014/main" id="{0D5AD010-D4B0-46A4-9B26-FE1AD1BFF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454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F60BD4CE-9561-4580-93F8-DA6390C58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199" name="Freeform 80">
              <a:extLst>
                <a:ext uri="{FF2B5EF4-FFF2-40B4-BE49-F238E27FC236}">
                  <a16:creationId xmlns:a16="http://schemas.microsoft.com/office/drawing/2014/main" id="{5A33F7C1-E113-4D56-B8FF-658F74C99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1" y="360"/>
              <a:ext cx="383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0" name="Oval 81">
              <a:extLst>
                <a:ext uri="{FF2B5EF4-FFF2-40B4-BE49-F238E27FC236}">
                  <a16:creationId xmlns:a16="http://schemas.microsoft.com/office/drawing/2014/main" id="{56862404-2146-435D-89F4-8D2EA02E7D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1" name="Oval 82">
              <a:extLst>
                <a:ext uri="{FF2B5EF4-FFF2-40B4-BE49-F238E27FC236}">
                  <a16:creationId xmlns:a16="http://schemas.microsoft.com/office/drawing/2014/main" id="{32C329E3-3A12-495D-94E5-0C5DCD25AA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283"/>
              <a:ext cx="383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2" name="Freeform 83">
              <a:extLst>
                <a:ext uri="{FF2B5EF4-FFF2-40B4-BE49-F238E27FC236}">
                  <a16:creationId xmlns:a16="http://schemas.microsoft.com/office/drawing/2014/main" id="{2CBB7386-0427-4486-B2F0-A6ECB98763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3" name="Freeform 84">
              <a:extLst>
                <a:ext uri="{FF2B5EF4-FFF2-40B4-BE49-F238E27FC236}">
                  <a16:creationId xmlns:a16="http://schemas.microsoft.com/office/drawing/2014/main" id="{4E8CA18E-70C0-4F1C-8977-85AB6519D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677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2 h 128"/>
                <a:gd name="T4" fmla="*/ 147 w 293"/>
                <a:gd name="T5" fmla="*/ 128 h 128"/>
                <a:gd name="T6" fmla="*/ 0 w 293"/>
                <a:gd name="T7" fmla="*/ 72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2"/>
                    <a:pt x="293" y="72"/>
                    <a:pt x="293" y="72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4" name="Freeform 85">
              <a:extLst>
                <a:ext uri="{FF2B5EF4-FFF2-40B4-BE49-F238E27FC236}">
                  <a16:creationId xmlns:a16="http://schemas.microsoft.com/office/drawing/2014/main" id="{2E91CC9D-9702-493E-A9CB-BDEBE07A2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5" name="Freeform 86">
              <a:extLst>
                <a:ext uri="{FF2B5EF4-FFF2-40B4-BE49-F238E27FC236}">
                  <a16:creationId xmlns:a16="http://schemas.microsoft.com/office/drawing/2014/main" id="{CFE4B132-ACAF-425B-A492-71AAF76B4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580"/>
              <a:ext cx="385" cy="168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3"/>
                    <a:pt x="228" y="128"/>
                    <a:pt x="147" y="128"/>
                  </a:cubicBezTo>
                  <a:cubicBezTo>
                    <a:pt x="66" y="128"/>
                    <a:pt x="0" y="103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6" name="Freeform 87">
              <a:extLst>
                <a:ext uri="{FF2B5EF4-FFF2-40B4-BE49-F238E27FC236}">
                  <a16:creationId xmlns:a16="http://schemas.microsoft.com/office/drawing/2014/main" id="{95571FDF-33AE-452D-8255-9CFDA107C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7" name="Freeform 88">
              <a:extLst>
                <a:ext uri="{FF2B5EF4-FFF2-40B4-BE49-F238E27FC236}">
                  <a16:creationId xmlns:a16="http://schemas.microsoft.com/office/drawing/2014/main" id="{6E276F94-12BF-4AA8-975F-A574C8A61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6" y="482"/>
              <a:ext cx="385" cy="169"/>
            </a:xfrm>
            <a:custGeom>
              <a:avLst/>
              <a:gdLst>
                <a:gd name="T0" fmla="*/ 293 w 293"/>
                <a:gd name="T1" fmla="*/ 0 h 128"/>
                <a:gd name="T2" fmla="*/ 293 w 293"/>
                <a:gd name="T3" fmla="*/ 71 h 128"/>
                <a:gd name="T4" fmla="*/ 147 w 293"/>
                <a:gd name="T5" fmla="*/ 128 h 128"/>
                <a:gd name="T6" fmla="*/ 0 w 293"/>
                <a:gd name="T7" fmla="*/ 71 h 128"/>
                <a:gd name="T8" fmla="*/ 0 w 293"/>
                <a:gd name="T9" fmla="*/ 0 h 128"/>
                <a:gd name="T10" fmla="*/ 293 w 29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28">
                  <a:moveTo>
                    <a:pt x="293" y="0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3" y="102"/>
                    <a:pt x="228" y="128"/>
                    <a:pt x="147" y="128"/>
                  </a:cubicBezTo>
                  <a:cubicBezTo>
                    <a:pt x="66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3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8" name="Oval 89">
              <a:extLst>
                <a:ext uri="{FF2B5EF4-FFF2-40B4-BE49-F238E27FC236}">
                  <a16:creationId xmlns:a16="http://schemas.microsoft.com/office/drawing/2014/main" id="{D81965D0-A036-43B0-8069-B6326B9EE2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09" name="Oval 90">
              <a:extLst>
                <a:ext uri="{FF2B5EF4-FFF2-40B4-BE49-F238E27FC236}">
                  <a16:creationId xmlns:a16="http://schemas.microsoft.com/office/drawing/2014/main" id="{5DD6665B-6AC7-4057-AD3A-92EC594B2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6" y="405"/>
              <a:ext cx="385" cy="147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0" name="Freeform 91">
              <a:extLst>
                <a:ext uri="{FF2B5EF4-FFF2-40B4-BE49-F238E27FC236}">
                  <a16:creationId xmlns:a16="http://schemas.microsoft.com/office/drawing/2014/main" id="{795C7FCA-7790-4820-B964-467E827CD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1" name="Freeform 92">
              <a:extLst>
                <a:ext uri="{FF2B5EF4-FFF2-40B4-BE49-F238E27FC236}">
                  <a16:creationId xmlns:a16="http://schemas.microsoft.com/office/drawing/2014/main" id="{DE2CBD78-8DEE-4FEF-8C6F-C177BE41F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749"/>
              <a:ext cx="384" cy="168"/>
            </a:xfrm>
            <a:custGeom>
              <a:avLst/>
              <a:gdLst>
                <a:gd name="T0" fmla="*/ 146 w 292"/>
                <a:gd name="T1" fmla="*/ 128 h 128"/>
                <a:gd name="T2" fmla="*/ 0 w 292"/>
                <a:gd name="T3" fmla="*/ 72 h 128"/>
                <a:gd name="T4" fmla="*/ 0 w 292"/>
                <a:gd name="T5" fmla="*/ 0 h 128"/>
                <a:gd name="T6" fmla="*/ 292 w 292"/>
                <a:gd name="T7" fmla="*/ 0 h 128"/>
                <a:gd name="T8" fmla="*/ 292 w 292"/>
                <a:gd name="T9" fmla="*/ 72 h 128"/>
                <a:gd name="T10" fmla="*/ 146 w 292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146" y="128"/>
                  </a:move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2" name="Freeform 93">
              <a:extLst>
                <a:ext uri="{FF2B5EF4-FFF2-40B4-BE49-F238E27FC236}">
                  <a16:creationId xmlns:a16="http://schemas.microsoft.com/office/drawing/2014/main" id="{67C21D18-1937-4A4A-A2CC-4DD35D70B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3" name="Freeform 94">
              <a:extLst>
                <a:ext uri="{FF2B5EF4-FFF2-40B4-BE49-F238E27FC236}">
                  <a16:creationId xmlns:a16="http://schemas.microsoft.com/office/drawing/2014/main" id="{7F093E38-6D7D-4FF3-8AF9-9B44FAE3E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65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4" name="Freeform 95">
              <a:extLst>
                <a:ext uri="{FF2B5EF4-FFF2-40B4-BE49-F238E27FC236}">
                  <a16:creationId xmlns:a16="http://schemas.microsoft.com/office/drawing/2014/main" id="{8C5ED9D9-BCB3-489D-8B55-8C6BD5BF5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5" name="Freeform 96">
              <a:extLst>
                <a:ext uri="{FF2B5EF4-FFF2-40B4-BE49-F238E27FC236}">
                  <a16:creationId xmlns:a16="http://schemas.microsoft.com/office/drawing/2014/main" id="{830A655D-26B0-4F63-BEFE-8FEAC85076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555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1 h 128"/>
                <a:gd name="T4" fmla="*/ 146 w 292"/>
                <a:gd name="T5" fmla="*/ 128 h 128"/>
                <a:gd name="T6" fmla="*/ 0 w 292"/>
                <a:gd name="T7" fmla="*/ 71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8"/>
                    <a:pt x="146" y="128"/>
                  </a:cubicBezTo>
                  <a:cubicBezTo>
                    <a:pt x="65" y="128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6" name="Freeform 97">
              <a:extLst>
                <a:ext uri="{FF2B5EF4-FFF2-40B4-BE49-F238E27FC236}">
                  <a16:creationId xmlns:a16="http://schemas.microsoft.com/office/drawing/2014/main" id="{EF6E2ECC-E2C7-48B3-A48A-3ED8966E8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7" name="Freeform 98">
              <a:extLst>
                <a:ext uri="{FF2B5EF4-FFF2-40B4-BE49-F238E27FC236}">
                  <a16:creationId xmlns:a16="http://schemas.microsoft.com/office/drawing/2014/main" id="{035446C1-3688-4868-B583-0214ED1A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460"/>
              <a:ext cx="384" cy="167"/>
            </a:xfrm>
            <a:custGeom>
              <a:avLst/>
              <a:gdLst>
                <a:gd name="T0" fmla="*/ 292 w 292"/>
                <a:gd name="T1" fmla="*/ 0 h 127"/>
                <a:gd name="T2" fmla="*/ 292 w 292"/>
                <a:gd name="T3" fmla="*/ 71 h 127"/>
                <a:gd name="T4" fmla="*/ 146 w 292"/>
                <a:gd name="T5" fmla="*/ 127 h 127"/>
                <a:gd name="T6" fmla="*/ 0 w 292"/>
                <a:gd name="T7" fmla="*/ 71 h 127"/>
                <a:gd name="T8" fmla="*/ 0 w 292"/>
                <a:gd name="T9" fmla="*/ 0 h 127"/>
                <a:gd name="T10" fmla="*/ 292 w 29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7">
                  <a:moveTo>
                    <a:pt x="292" y="0"/>
                  </a:moveTo>
                  <a:cubicBezTo>
                    <a:pt x="292" y="71"/>
                    <a:pt x="292" y="71"/>
                    <a:pt x="292" y="71"/>
                  </a:cubicBezTo>
                  <a:cubicBezTo>
                    <a:pt x="292" y="102"/>
                    <a:pt x="227" y="127"/>
                    <a:pt x="146" y="127"/>
                  </a:cubicBezTo>
                  <a:cubicBezTo>
                    <a:pt x="65" y="127"/>
                    <a:pt x="0" y="102"/>
                    <a:pt x="0" y="7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8" name="Freeform 99">
              <a:extLst>
                <a:ext uri="{FF2B5EF4-FFF2-40B4-BE49-F238E27FC236}">
                  <a16:creationId xmlns:a16="http://schemas.microsoft.com/office/drawing/2014/main" id="{CA44E0B7-72FC-4319-AA43-C7C57C84B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19" name="Freeform 100">
              <a:extLst>
                <a:ext uri="{FF2B5EF4-FFF2-40B4-BE49-F238E27FC236}">
                  <a16:creationId xmlns:a16="http://schemas.microsoft.com/office/drawing/2014/main" id="{D8DB2CC8-FD4E-4114-AAFD-EB274E85CC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362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20" name="Freeform 101">
              <a:extLst>
                <a:ext uri="{FF2B5EF4-FFF2-40B4-BE49-F238E27FC236}">
                  <a16:creationId xmlns:a16="http://schemas.microsoft.com/office/drawing/2014/main" id="{2D1DE1D5-633A-4A4C-B1DA-A36DF67DD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21" name="Freeform 102">
              <a:extLst>
                <a:ext uri="{FF2B5EF4-FFF2-40B4-BE49-F238E27FC236}">
                  <a16:creationId xmlns:a16="http://schemas.microsoft.com/office/drawing/2014/main" id="{1F725226-40E9-4426-949A-47BB07915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2" y="264"/>
              <a:ext cx="384" cy="168"/>
            </a:xfrm>
            <a:custGeom>
              <a:avLst/>
              <a:gdLst>
                <a:gd name="T0" fmla="*/ 292 w 292"/>
                <a:gd name="T1" fmla="*/ 0 h 128"/>
                <a:gd name="T2" fmla="*/ 292 w 292"/>
                <a:gd name="T3" fmla="*/ 72 h 128"/>
                <a:gd name="T4" fmla="*/ 146 w 292"/>
                <a:gd name="T5" fmla="*/ 128 h 128"/>
                <a:gd name="T6" fmla="*/ 0 w 292"/>
                <a:gd name="T7" fmla="*/ 72 h 128"/>
                <a:gd name="T8" fmla="*/ 0 w 292"/>
                <a:gd name="T9" fmla="*/ 0 h 128"/>
                <a:gd name="T10" fmla="*/ 292 w 292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128">
                  <a:moveTo>
                    <a:pt x="292" y="0"/>
                  </a:moveTo>
                  <a:cubicBezTo>
                    <a:pt x="292" y="72"/>
                    <a:pt x="292" y="72"/>
                    <a:pt x="292" y="72"/>
                  </a:cubicBezTo>
                  <a:cubicBezTo>
                    <a:pt x="292" y="103"/>
                    <a:pt x="227" y="128"/>
                    <a:pt x="146" y="128"/>
                  </a:cubicBezTo>
                  <a:cubicBezTo>
                    <a:pt x="65" y="128"/>
                    <a:pt x="0" y="103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92" y="0"/>
                  </a:lnTo>
                  <a:close/>
                </a:path>
              </a:pathLst>
            </a:cu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22" name="Oval 103">
              <a:extLst>
                <a:ext uri="{FF2B5EF4-FFF2-40B4-BE49-F238E27FC236}">
                  <a16:creationId xmlns:a16="http://schemas.microsoft.com/office/drawing/2014/main" id="{D9E9A092-109B-4809-99D2-98A9B7C25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23" name="Oval 104">
              <a:extLst>
                <a:ext uri="{FF2B5EF4-FFF2-40B4-BE49-F238E27FC236}">
                  <a16:creationId xmlns:a16="http://schemas.microsoft.com/office/drawing/2014/main" id="{A0A32E78-97BB-4B9C-AC1B-845A384E59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2" y="187"/>
              <a:ext cx="384" cy="148"/>
            </a:xfrm>
            <a:prstGeom prst="ellipse">
              <a:avLst/>
            </a:prstGeom>
            <a:noFill/>
            <a:ln w="539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24" name="Nettbrett" hidden="1">
            <a:extLst>
              <a:ext uri="{FF2B5EF4-FFF2-40B4-BE49-F238E27FC236}">
                <a16:creationId xmlns:a16="http://schemas.microsoft.com/office/drawing/2014/main" id="{049676B1-2F1F-46D8-BD9D-4414CC254FE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99730" y="1417440"/>
            <a:ext cx="1658541" cy="1022747"/>
            <a:chOff x="2517" y="961"/>
            <a:chExt cx="1393" cy="859"/>
          </a:xfrm>
        </p:grpSpPr>
        <p:sp>
          <p:nvSpPr>
            <p:cNvPr id="225" name="Freeform 108">
              <a:extLst>
                <a:ext uri="{FF2B5EF4-FFF2-40B4-BE49-F238E27FC236}">
                  <a16:creationId xmlns:a16="http://schemas.microsoft.com/office/drawing/2014/main" id="{CF494BA1-1354-470D-9175-69BD825D4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7" y="961"/>
              <a:ext cx="1393" cy="859"/>
            </a:xfrm>
            <a:custGeom>
              <a:avLst/>
              <a:gdLst>
                <a:gd name="T0" fmla="*/ 1675 w 1675"/>
                <a:gd name="T1" fmla="*/ 146 h 1030"/>
                <a:gd name="T2" fmla="*/ 1675 w 1675"/>
                <a:gd name="T3" fmla="*/ 885 h 1030"/>
                <a:gd name="T4" fmla="*/ 1530 w 1675"/>
                <a:gd name="T5" fmla="*/ 1030 h 1030"/>
                <a:gd name="T6" fmla="*/ 145 w 1675"/>
                <a:gd name="T7" fmla="*/ 1030 h 1030"/>
                <a:gd name="T8" fmla="*/ 0 w 1675"/>
                <a:gd name="T9" fmla="*/ 885 h 1030"/>
                <a:gd name="T10" fmla="*/ 0 w 1675"/>
                <a:gd name="T11" fmla="*/ 146 h 1030"/>
                <a:gd name="T12" fmla="*/ 145 w 1675"/>
                <a:gd name="T13" fmla="*/ 0 h 1030"/>
                <a:gd name="T14" fmla="*/ 1530 w 1675"/>
                <a:gd name="T15" fmla="*/ 0 h 1030"/>
                <a:gd name="T16" fmla="*/ 1675 w 1675"/>
                <a:gd name="T17" fmla="*/ 14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5" h="1030">
                  <a:moveTo>
                    <a:pt x="1675" y="146"/>
                  </a:moveTo>
                  <a:cubicBezTo>
                    <a:pt x="1675" y="885"/>
                    <a:pt x="1675" y="885"/>
                    <a:pt x="1675" y="885"/>
                  </a:cubicBezTo>
                  <a:cubicBezTo>
                    <a:pt x="1675" y="965"/>
                    <a:pt x="1610" y="1030"/>
                    <a:pt x="1530" y="1030"/>
                  </a:cubicBezTo>
                  <a:cubicBezTo>
                    <a:pt x="145" y="1030"/>
                    <a:pt x="145" y="1030"/>
                    <a:pt x="145" y="1030"/>
                  </a:cubicBezTo>
                  <a:cubicBezTo>
                    <a:pt x="65" y="1030"/>
                    <a:pt x="0" y="965"/>
                    <a:pt x="0" y="88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65"/>
                    <a:pt x="65" y="0"/>
                    <a:pt x="145" y="0"/>
                  </a:cubicBezTo>
                  <a:cubicBezTo>
                    <a:pt x="1530" y="0"/>
                    <a:pt x="1530" y="0"/>
                    <a:pt x="1530" y="0"/>
                  </a:cubicBezTo>
                  <a:cubicBezTo>
                    <a:pt x="1610" y="0"/>
                    <a:pt x="1675" y="65"/>
                    <a:pt x="1675" y="14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26" name="Rectangle 109">
              <a:extLst>
                <a:ext uri="{FF2B5EF4-FFF2-40B4-BE49-F238E27FC236}">
                  <a16:creationId xmlns:a16="http://schemas.microsoft.com/office/drawing/2014/main" id="{C928E41C-5902-4839-BC9E-2E46537C73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27" y="1064"/>
              <a:ext cx="919" cy="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27" name="Oval 110">
              <a:extLst>
                <a:ext uri="{FF2B5EF4-FFF2-40B4-BE49-F238E27FC236}">
                  <a16:creationId xmlns:a16="http://schemas.microsoft.com/office/drawing/2014/main" id="{789D1B33-E5C9-48DE-ADC6-37BBF7472F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9" y="1329"/>
              <a:ext cx="122" cy="1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28" name="Mobil" hidden="1">
            <a:extLst>
              <a:ext uri="{FF2B5EF4-FFF2-40B4-BE49-F238E27FC236}">
                <a16:creationId xmlns:a16="http://schemas.microsoft.com/office/drawing/2014/main" id="{4058A067-E792-4992-AA4E-BFC4446F84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78348" y="1197769"/>
            <a:ext cx="901304" cy="1462088"/>
            <a:chOff x="1351" y="832"/>
            <a:chExt cx="757" cy="1228"/>
          </a:xfrm>
        </p:grpSpPr>
        <p:sp>
          <p:nvSpPr>
            <p:cNvPr id="229" name="Freeform 114">
              <a:extLst>
                <a:ext uri="{FF2B5EF4-FFF2-40B4-BE49-F238E27FC236}">
                  <a16:creationId xmlns:a16="http://schemas.microsoft.com/office/drawing/2014/main" id="{7AE06BE7-9137-4A86-B15F-054920F93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1" y="832"/>
              <a:ext cx="757" cy="1228"/>
            </a:xfrm>
            <a:custGeom>
              <a:avLst/>
              <a:gdLst>
                <a:gd name="T0" fmla="*/ 590 w 687"/>
                <a:gd name="T1" fmla="*/ 1116 h 1116"/>
                <a:gd name="T2" fmla="*/ 97 w 687"/>
                <a:gd name="T3" fmla="*/ 1116 h 1116"/>
                <a:gd name="T4" fmla="*/ 0 w 687"/>
                <a:gd name="T5" fmla="*/ 1020 h 1116"/>
                <a:gd name="T6" fmla="*/ 0 w 687"/>
                <a:gd name="T7" fmla="*/ 97 h 1116"/>
                <a:gd name="T8" fmla="*/ 97 w 687"/>
                <a:gd name="T9" fmla="*/ 0 h 1116"/>
                <a:gd name="T10" fmla="*/ 590 w 687"/>
                <a:gd name="T11" fmla="*/ 0 h 1116"/>
                <a:gd name="T12" fmla="*/ 687 w 687"/>
                <a:gd name="T13" fmla="*/ 97 h 1116"/>
                <a:gd name="T14" fmla="*/ 687 w 687"/>
                <a:gd name="T15" fmla="*/ 1020 h 1116"/>
                <a:gd name="T16" fmla="*/ 590 w 687"/>
                <a:gd name="T17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1116">
                  <a:moveTo>
                    <a:pt x="590" y="1116"/>
                  </a:moveTo>
                  <a:cubicBezTo>
                    <a:pt x="97" y="1116"/>
                    <a:pt x="97" y="1116"/>
                    <a:pt x="97" y="1116"/>
                  </a:cubicBezTo>
                  <a:cubicBezTo>
                    <a:pt x="44" y="1116"/>
                    <a:pt x="0" y="1073"/>
                    <a:pt x="0" y="102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643" y="0"/>
                    <a:pt x="687" y="43"/>
                    <a:pt x="687" y="97"/>
                  </a:cubicBezTo>
                  <a:cubicBezTo>
                    <a:pt x="687" y="1020"/>
                    <a:pt x="687" y="1020"/>
                    <a:pt x="687" y="1020"/>
                  </a:cubicBezTo>
                  <a:cubicBezTo>
                    <a:pt x="687" y="1073"/>
                    <a:pt x="643" y="1116"/>
                    <a:pt x="590" y="1116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0" name="Rectangle 115">
              <a:extLst>
                <a:ext uri="{FF2B5EF4-FFF2-40B4-BE49-F238E27FC236}">
                  <a16:creationId xmlns:a16="http://schemas.microsoft.com/office/drawing/2014/main" id="{57EA63BC-9386-4648-A4B8-4C0EFD4936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1" y="1017"/>
              <a:ext cx="575" cy="8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1" name="Oval 116">
              <a:extLst>
                <a:ext uri="{FF2B5EF4-FFF2-40B4-BE49-F238E27FC236}">
                  <a16:creationId xmlns:a16="http://schemas.microsoft.com/office/drawing/2014/main" id="{0E18B0D4-91CC-4080-9E92-89F07D3191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75" y="1883"/>
              <a:ext cx="109" cy="1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32" name="Institusjon" hidden="1">
            <a:extLst>
              <a:ext uri="{FF2B5EF4-FFF2-40B4-BE49-F238E27FC236}">
                <a16:creationId xmlns:a16="http://schemas.microsoft.com/office/drawing/2014/main" id="{4AB9083A-CE1A-49C1-AEEA-B0932FD4BC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556867" y="1457920"/>
            <a:ext cx="1744266" cy="941783"/>
            <a:chOff x="2465" y="1978"/>
            <a:chExt cx="1465" cy="791"/>
          </a:xfrm>
        </p:grpSpPr>
        <p:sp>
          <p:nvSpPr>
            <p:cNvPr id="233" name="Freeform 120">
              <a:extLst>
                <a:ext uri="{FF2B5EF4-FFF2-40B4-BE49-F238E27FC236}">
                  <a16:creationId xmlns:a16="http://schemas.microsoft.com/office/drawing/2014/main" id="{5D99496E-CB30-4EE2-B31B-49ACFF77E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7" y="2298"/>
              <a:ext cx="350" cy="359"/>
            </a:xfrm>
            <a:custGeom>
              <a:avLst/>
              <a:gdLst>
                <a:gd name="T0" fmla="*/ 263 w 350"/>
                <a:gd name="T1" fmla="*/ 0 h 359"/>
                <a:gd name="T2" fmla="*/ 0 w 350"/>
                <a:gd name="T3" fmla="*/ 0 h 359"/>
                <a:gd name="T4" fmla="*/ 0 w 350"/>
                <a:gd name="T5" fmla="*/ 359 h 359"/>
                <a:gd name="T6" fmla="*/ 350 w 350"/>
                <a:gd name="T7" fmla="*/ 299 h 359"/>
                <a:gd name="T8" fmla="*/ 350 w 350"/>
                <a:gd name="T9" fmla="*/ 0 h 359"/>
                <a:gd name="T10" fmla="*/ 263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263" y="0"/>
                  </a:moveTo>
                  <a:lnTo>
                    <a:pt x="0" y="0"/>
                  </a:lnTo>
                  <a:lnTo>
                    <a:pt x="0" y="359"/>
                  </a:lnTo>
                  <a:lnTo>
                    <a:pt x="350" y="299"/>
                  </a:lnTo>
                  <a:lnTo>
                    <a:pt x="350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4" name="Freeform 121">
              <a:extLst>
                <a:ext uri="{FF2B5EF4-FFF2-40B4-BE49-F238E27FC236}">
                  <a16:creationId xmlns:a16="http://schemas.microsoft.com/office/drawing/2014/main" id="{DC2D5512-3E01-414C-ACF3-0C67E61D9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8" y="2298"/>
              <a:ext cx="350" cy="359"/>
            </a:xfrm>
            <a:custGeom>
              <a:avLst/>
              <a:gdLst>
                <a:gd name="T0" fmla="*/ 87 w 350"/>
                <a:gd name="T1" fmla="*/ 0 h 359"/>
                <a:gd name="T2" fmla="*/ 0 w 350"/>
                <a:gd name="T3" fmla="*/ 0 h 359"/>
                <a:gd name="T4" fmla="*/ 0 w 350"/>
                <a:gd name="T5" fmla="*/ 299 h 359"/>
                <a:gd name="T6" fmla="*/ 350 w 350"/>
                <a:gd name="T7" fmla="*/ 359 h 359"/>
                <a:gd name="T8" fmla="*/ 350 w 350"/>
                <a:gd name="T9" fmla="*/ 0 h 359"/>
                <a:gd name="T10" fmla="*/ 87 w 350"/>
                <a:gd name="T1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" h="359">
                  <a:moveTo>
                    <a:pt x="8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350" y="359"/>
                  </a:lnTo>
                  <a:lnTo>
                    <a:pt x="35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5" name="Rectangle 122">
              <a:extLst>
                <a:ext uri="{FF2B5EF4-FFF2-40B4-BE49-F238E27FC236}">
                  <a16:creationId xmlns:a16="http://schemas.microsoft.com/office/drawing/2014/main" id="{FCC2227E-5D4F-46ED-8DF5-2169E2A977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7" y="2202"/>
              <a:ext cx="601" cy="3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6" name="Freeform 123">
              <a:extLst>
                <a:ext uri="{FF2B5EF4-FFF2-40B4-BE49-F238E27FC236}">
                  <a16:creationId xmlns:a16="http://schemas.microsoft.com/office/drawing/2014/main" id="{7C2252B7-364E-4F72-A3D5-E938F976CC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7" y="2087"/>
              <a:ext cx="660" cy="92"/>
            </a:xfrm>
            <a:custGeom>
              <a:avLst/>
              <a:gdLst>
                <a:gd name="T0" fmla="*/ 660 w 660"/>
                <a:gd name="T1" fmla="*/ 92 h 92"/>
                <a:gd name="T2" fmla="*/ 330 w 660"/>
                <a:gd name="T3" fmla="*/ 0 h 92"/>
                <a:gd name="T4" fmla="*/ 0 w 660"/>
                <a:gd name="T5" fmla="*/ 92 h 92"/>
                <a:gd name="T6" fmla="*/ 660 w 66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0" h="92">
                  <a:moveTo>
                    <a:pt x="660" y="92"/>
                  </a:moveTo>
                  <a:lnTo>
                    <a:pt x="330" y="0"/>
                  </a:lnTo>
                  <a:lnTo>
                    <a:pt x="0" y="92"/>
                  </a:lnTo>
                  <a:lnTo>
                    <a:pt x="66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7" name="Freeform 124">
              <a:extLst>
                <a:ext uri="{FF2B5EF4-FFF2-40B4-BE49-F238E27FC236}">
                  <a16:creationId xmlns:a16="http://schemas.microsoft.com/office/drawing/2014/main" id="{A6BC852C-67B4-4DF4-9051-DA34A7DDB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6" y="2243"/>
              <a:ext cx="321" cy="35"/>
            </a:xfrm>
            <a:custGeom>
              <a:avLst/>
              <a:gdLst>
                <a:gd name="T0" fmla="*/ 321 w 321"/>
                <a:gd name="T1" fmla="*/ 35 h 35"/>
                <a:gd name="T2" fmla="*/ 321 w 321"/>
                <a:gd name="T3" fmla="*/ 0 h 35"/>
                <a:gd name="T4" fmla="*/ 102 w 321"/>
                <a:gd name="T5" fmla="*/ 0 h 35"/>
                <a:gd name="T6" fmla="*/ 0 w 321"/>
                <a:gd name="T7" fmla="*/ 35 h 35"/>
                <a:gd name="T8" fmla="*/ 321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321" y="35"/>
                  </a:moveTo>
                  <a:lnTo>
                    <a:pt x="321" y="0"/>
                  </a:lnTo>
                  <a:lnTo>
                    <a:pt x="102" y="0"/>
                  </a:lnTo>
                  <a:lnTo>
                    <a:pt x="0" y="35"/>
                  </a:lnTo>
                  <a:lnTo>
                    <a:pt x="32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8" name="Freeform 125">
              <a:extLst>
                <a:ext uri="{FF2B5EF4-FFF2-40B4-BE49-F238E27FC236}">
                  <a16:creationId xmlns:a16="http://schemas.microsoft.com/office/drawing/2014/main" id="{CEE6A592-571C-419E-8E46-0422421CD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243"/>
              <a:ext cx="321" cy="35"/>
            </a:xfrm>
            <a:custGeom>
              <a:avLst/>
              <a:gdLst>
                <a:gd name="T0" fmla="*/ 0 w 321"/>
                <a:gd name="T1" fmla="*/ 35 h 35"/>
                <a:gd name="T2" fmla="*/ 0 w 321"/>
                <a:gd name="T3" fmla="*/ 0 h 35"/>
                <a:gd name="T4" fmla="*/ 218 w 321"/>
                <a:gd name="T5" fmla="*/ 0 h 35"/>
                <a:gd name="T6" fmla="*/ 321 w 321"/>
                <a:gd name="T7" fmla="*/ 35 h 35"/>
                <a:gd name="T8" fmla="*/ 0 w 321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35">
                  <a:moveTo>
                    <a:pt x="0" y="35"/>
                  </a:moveTo>
                  <a:lnTo>
                    <a:pt x="0" y="0"/>
                  </a:lnTo>
                  <a:lnTo>
                    <a:pt x="218" y="0"/>
                  </a:lnTo>
                  <a:lnTo>
                    <a:pt x="321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39" name="Freeform 126">
              <a:extLst>
                <a:ext uri="{FF2B5EF4-FFF2-40B4-BE49-F238E27FC236}">
                  <a16:creationId xmlns:a16="http://schemas.microsoft.com/office/drawing/2014/main" id="{EF673537-6376-4C3B-96B0-F5F567E4F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8" y="1978"/>
              <a:ext cx="152" cy="117"/>
            </a:xfrm>
            <a:custGeom>
              <a:avLst/>
              <a:gdLst>
                <a:gd name="T0" fmla="*/ 152 w 152"/>
                <a:gd name="T1" fmla="*/ 32 h 117"/>
                <a:gd name="T2" fmla="*/ 17 w 152"/>
                <a:gd name="T3" fmla="*/ 0 h 117"/>
                <a:gd name="T4" fmla="*/ 17 w 152"/>
                <a:gd name="T5" fmla="*/ 0 h 117"/>
                <a:gd name="T6" fmla="*/ 0 w 152"/>
                <a:gd name="T7" fmla="*/ 0 h 117"/>
                <a:gd name="T8" fmla="*/ 0 w 152"/>
                <a:gd name="T9" fmla="*/ 117 h 117"/>
                <a:gd name="T10" fmla="*/ 17 w 152"/>
                <a:gd name="T11" fmla="*/ 117 h 117"/>
                <a:gd name="T12" fmla="*/ 17 w 152"/>
                <a:gd name="T13" fmla="*/ 71 h 117"/>
                <a:gd name="T14" fmla="*/ 152 w 152"/>
                <a:gd name="T15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7">
                  <a:moveTo>
                    <a:pt x="152" y="32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17" y="117"/>
                  </a:lnTo>
                  <a:lnTo>
                    <a:pt x="17" y="71"/>
                  </a:lnTo>
                  <a:lnTo>
                    <a:pt x="15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0" name="Freeform 127">
              <a:extLst>
                <a:ext uri="{FF2B5EF4-FFF2-40B4-BE49-F238E27FC236}">
                  <a16:creationId xmlns:a16="http://schemas.microsoft.com/office/drawing/2014/main" id="{BD25E58E-406F-4E21-A6DE-6FF770381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8" y="2297"/>
              <a:ext cx="83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1" name="Freeform 128">
              <a:extLst>
                <a:ext uri="{FF2B5EF4-FFF2-40B4-BE49-F238E27FC236}">
                  <a16:creationId xmlns:a16="http://schemas.microsoft.com/office/drawing/2014/main" id="{28F2C254-47C0-4DF8-AF1E-5673711644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6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2" name="Freeform 129">
              <a:extLst>
                <a:ext uri="{FF2B5EF4-FFF2-40B4-BE49-F238E27FC236}">
                  <a16:creationId xmlns:a16="http://schemas.microsoft.com/office/drawing/2014/main" id="{2A7FEE9D-D71B-42FE-865B-517E2D0E1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5" y="2297"/>
              <a:ext cx="54" cy="150"/>
            </a:xfrm>
            <a:custGeom>
              <a:avLst/>
              <a:gdLst>
                <a:gd name="T0" fmla="*/ 75 w 75"/>
                <a:gd name="T1" fmla="*/ 57 h 209"/>
                <a:gd name="T2" fmla="*/ 37 w 75"/>
                <a:gd name="T3" fmla="*/ 0 h 209"/>
                <a:gd name="T4" fmla="*/ 0 w 75"/>
                <a:gd name="T5" fmla="*/ 57 h 209"/>
                <a:gd name="T6" fmla="*/ 0 w 75"/>
                <a:gd name="T7" fmla="*/ 61 h 209"/>
                <a:gd name="T8" fmla="*/ 0 w 75"/>
                <a:gd name="T9" fmla="*/ 61 h 209"/>
                <a:gd name="T10" fmla="*/ 0 w 75"/>
                <a:gd name="T11" fmla="*/ 209 h 209"/>
                <a:gd name="T12" fmla="*/ 75 w 75"/>
                <a:gd name="T13" fmla="*/ 209 h 209"/>
                <a:gd name="T14" fmla="*/ 75 w 75"/>
                <a:gd name="T15" fmla="*/ 61 h 209"/>
                <a:gd name="T16" fmla="*/ 75 w 75"/>
                <a:gd name="T17" fmla="*/ 61 h 209"/>
                <a:gd name="T18" fmla="*/ 75 w 7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209">
                  <a:moveTo>
                    <a:pt x="75" y="57"/>
                  </a:moveTo>
                  <a:cubicBezTo>
                    <a:pt x="75" y="25"/>
                    <a:pt x="58" y="0"/>
                    <a:pt x="37" y="0"/>
                  </a:cubicBezTo>
                  <a:cubicBezTo>
                    <a:pt x="17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0"/>
                    <a:pt x="75" y="58"/>
                    <a:pt x="7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3" name="Freeform 130">
              <a:extLst>
                <a:ext uri="{FF2B5EF4-FFF2-40B4-BE49-F238E27FC236}">
                  <a16:creationId xmlns:a16="http://schemas.microsoft.com/office/drawing/2014/main" id="{CDEFAD61-37F9-41EE-833E-94C456D9E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6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8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90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4" name="Freeform 131">
              <a:extLst>
                <a:ext uri="{FF2B5EF4-FFF2-40B4-BE49-F238E27FC236}">
                  <a16:creationId xmlns:a16="http://schemas.microsoft.com/office/drawing/2014/main" id="{C2B436C6-9A2C-405B-A263-AA4182527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4" y="2297"/>
              <a:ext cx="82" cy="150"/>
            </a:xfrm>
            <a:custGeom>
              <a:avLst/>
              <a:gdLst>
                <a:gd name="T0" fmla="*/ 115 w 115"/>
                <a:gd name="T1" fmla="*/ 57 h 209"/>
                <a:gd name="T2" fmla="*/ 57 w 115"/>
                <a:gd name="T3" fmla="*/ 0 h 209"/>
                <a:gd name="T4" fmla="*/ 0 w 115"/>
                <a:gd name="T5" fmla="*/ 57 h 209"/>
                <a:gd name="T6" fmla="*/ 0 w 115"/>
                <a:gd name="T7" fmla="*/ 61 h 209"/>
                <a:gd name="T8" fmla="*/ 0 w 115"/>
                <a:gd name="T9" fmla="*/ 61 h 209"/>
                <a:gd name="T10" fmla="*/ 0 w 115"/>
                <a:gd name="T11" fmla="*/ 209 h 209"/>
                <a:gd name="T12" fmla="*/ 115 w 115"/>
                <a:gd name="T13" fmla="*/ 209 h 209"/>
                <a:gd name="T14" fmla="*/ 115 w 115"/>
                <a:gd name="T15" fmla="*/ 61 h 209"/>
                <a:gd name="T16" fmla="*/ 115 w 115"/>
                <a:gd name="T17" fmla="*/ 61 h 209"/>
                <a:gd name="T18" fmla="*/ 115 w 115"/>
                <a:gd name="T19" fmla="*/ 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09">
                  <a:moveTo>
                    <a:pt x="115" y="57"/>
                  </a:moveTo>
                  <a:cubicBezTo>
                    <a:pt x="115" y="25"/>
                    <a:pt x="89" y="0"/>
                    <a:pt x="57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15" y="209"/>
                    <a:pt x="115" y="209"/>
                    <a:pt x="115" y="209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60"/>
                    <a:pt x="115" y="58"/>
                    <a:pt x="115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5" name="Freeform 132">
              <a:extLst>
                <a:ext uri="{FF2B5EF4-FFF2-40B4-BE49-F238E27FC236}">
                  <a16:creationId xmlns:a16="http://schemas.microsoft.com/office/drawing/2014/main" id="{72887A4A-496E-4968-B135-663F2758F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7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6" name="Freeform 133">
              <a:extLst>
                <a:ext uri="{FF2B5EF4-FFF2-40B4-BE49-F238E27FC236}">
                  <a16:creationId xmlns:a16="http://schemas.microsoft.com/office/drawing/2014/main" id="{E1F43F7F-C1F9-43DC-8263-3EF9866D7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1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7" name="Freeform 134">
              <a:extLst>
                <a:ext uri="{FF2B5EF4-FFF2-40B4-BE49-F238E27FC236}">
                  <a16:creationId xmlns:a16="http://schemas.microsoft.com/office/drawing/2014/main" id="{BD750EF2-B4F5-45CF-A575-9558C628D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5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8" name="Freeform 135">
              <a:extLst>
                <a:ext uri="{FF2B5EF4-FFF2-40B4-BE49-F238E27FC236}">
                  <a16:creationId xmlns:a16="http://schemas.microsoft.com/office/drawing/2014/main" id="{FE1A7A90-030A-48FC-AF1D-16453E085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9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49" name="Freeform 136">
              <a:extLst>
                <a:ext uri="{FF2B5EF4-FFF2-40B4-BE49-F238E27FC236}">
                  <a16:creationId xmlns:a16="http://schemas.microsoft.com/office/drawing/2014/main" id="{53BA1776-4EEF-4872-A15E-036980B7C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" y="2361"/>
              <a:ext cx="48" cy="86"/>
            </a:xfrm>
            <a:custGeom>
              <a:avLst/>
              <a:gdLst>
                <a:gd name="T0" fmla="*/ 67 w 67"/>
                <a:gd name="T1" fmla="*/ 33 h 120"/>
                <a:gd name="T2" fmla="*/ 33 w 67"/>
                <a:gd name="T3" fmla="*/ 0 h 120"/>
                <a:gd name="T4" fmla="*/ 0 w 67"/>
                <a:gd name="T5" fmla="*/ 33 h 120"/>
                <a:gd name="T6" fmla="*/ 0 w 67"/>
                <a:gd name="T7" fmla="*/ 35 h 120"/>
                <a:gd name="T8" fmla="*/ 0 w 67"/>
                <a:gd name="T9" fmla="*/ 35 h 120"/>
                <a:gd name="T10" fmla="*/ 0 w 67"/>
                <a:gd name="T11" fmla="*/ 120 h 120"/>
                <a:gd name="T12" fmla="*/ 67 w 67"/>
                <a:gd name="T13" fmla="*/ 120 h 120"/>
                <a:gd name="T14" fmla="*/ 67 w 67"/>
                <a:gd name="T15" fmla="*/ 35 h 120"/>
                <a:gd name="T16" fmla="*/ 66 w 67"/>
                <a:gd name="T17" fmla="*/ 35 h 120"/>
                <a:gd name="T18" fmla="*/ 67 w 67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20">
                  <a:moveTo>
                    <a:pt x="67" y="33"/>
                  </a:move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4"/>
                    <a:pt x="67" y="34"/>
                    <a:pt x="6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0" name="Freeform 137">
              <a:extLst>
                <a:ext uri="{FF2B5EF4-FFF2-40B4-BE49-F238E27FC236}">
                  <a16:creationId xmlns:a16="http://schemas.microsoft.com/office/drawing/2014/main" id="{E4BD9F58-CF3F-4AC3-9C0C-673D05441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2" y="2361"/>
              <a:ext cx="48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1" name="Freeform 138">
              <a:extLst>
                <a:ext uri="{FF2B5EF4-FFF2-40B4-BE49-F238E27FC236}">
                  <a16:creationId xmlns:a16="http://schemas.microsoft.com/office/drawing/2014/main" id="{DAB048DC-6A6A-4C02-A552-92518C4C1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6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2" name="Freeform 139">
              <a:extLst>
                <a:ext uri="{FF2B5EF4-FFF2-40B4-BE49-F238E27FC236}">
                  <a16:creationId xmlns:a16="http://schemas.microsoft.com/office/drawing/2014/main" id="{F1B367D6-813E-4238-9A84-F8F9FB106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0" y="2361"/>
              <a:ext cx="47" cy="86"/>
            </a:xfrm>
            <a:custGeom>
              <a:avLst/>
              <a:gdLst>
                <a:gd name="T0" fmla="*/ 66 w 66"/>
                <a:gd name="T1" fmla="*/ 33 h 120"/>
                <a:gd name="T2" fmla="*/ 33 w 66"/>
                <a:gd name="T3" fmla="*/ 0 h 120"/>
                <a:gd name="T4" fmla="*/ 0 w 66"/>
                <a:gd name="T5" fmla="*/ 33 h 120"/>
                <a:gd name="T6" fmla="*/ 0 w 66"/>
                <a:gd name="T7" fmla="*/ 35 h 120"/>
                <a:gd name="T8" fmla="*/ 0 w 66"/>
                <a:gd name="T9" fmla="*/ 35 h 120"/>
                <a:gd name="T10" fmla="*/ 0 w 66"/>
                <a:gd name="T11" fmla="*/ 120 h 120"/>
                <a:gd name="T12" fmla="*/ 66 w 66"/>
                <a:gd name="T13" fmla="*/ 120 h 120"/>
                <a:gd name="T14" fmla="*/ 66 w 66"/>
                <a:gd name="T15" fmla="*/ 35 h 120"/>
                <a:gd name="T16" fmla="*/ 66 w 66"/>
                <a:gd name="T17" fmla="*/ 35 h 120"/>
                <a:gd name="T18" fmla="*/ 66 w 66"/>
                <a:gd name="T1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20">
                  <a:moveTo>
                    <a:pt x="66" y="33"/>
                  </a:move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3" name="Freeform 140">
              <a:extLst>
                <a:ext uri="{FF2B5EF4-FFF2-40B4-BE49-F238E27FC236}">
                  <a16:creationId xmlns:a16="http://schemas.microsoft.com/office/drawing/2014/main" id="{32E80BB3-F5E0-4EB8-ABD2-9F64FB1431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5" y="2618"/>
              <a:ext cx="1465" cy="151"/>
            </a:xfrm>
            <a:custGeom>
              <a:avLst/>
              <a:gdLst>
                <a:gd name="T0" fmla="*/ 1465 w 1465"/>
                <a:gd name="T1" fmla="*/ 151 h 151"/>
                <a:gd name="T2" fmla="*/ 0 w 1465"/>
                <a:gd name="T3" fmla="*/ 151 h 151"/>
                <a:gd name="T4" fmla="*/ 0 w 1465"/>
                <a:gd name="T5" fmla="*/ 75 h 151"/>
                <a:gd name="T6" fmla="*/ 423 w 1465"/>
                <a:gd name="T7" fmla="*/ 0 h 151"/>
                <a:gd name="T8" fmla="*/ 1042 w 1465"/>
                <a:gd name="T9" fmla="*/ 0 h 151"/>
                <a:gd name="T10" fmla="*/ 1465 w 1465"/>
                <a:gd name="T11" fmla="*/ 75 h 151"/>
                <a:gd name="T12" fmla="*/ 1465 w 1465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5" h="151">
                  <a:moveTo>
                    <a:pt x="1465" y="151"/>
                  </a:moveTo>
                  <a:lnTo>
                    <a:pt x="0" y="151"/>
                  </a:lnTo>
                  <a:lnTo>
                    <a:pt x="0" y="75"/>
                  </a:lnTo>
                  <a:lnTo>
                    <a:pt x="423" y="0"/>
                  </a:lnTo>
                  <a:lnTo>
                    <a:pt x="1042" y="0"/>
                  </a:lnTo>
                  <a:lnTo>
                    <a:pt x="1465" y="75"/>
                  </a:lnTo>
                  <a:lnTo>
                    <a:pt x="1465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4" name="Line 141">
              <a:extLst>
                <a:ext uri="{FF2B5EF4-FFF2-40B4-BE49-F238E27FC236}">
                  <a16:creationId xmlns:a16="http://schemas.microsoft.com/office/drawing/2014/main" id="{4FFDB7D7-4A49-4A8D-9DB8-3FE479EC75E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64" y="2616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5" name="Line 142">
              <a:extLst>
                <a:ext uri="{FF2B5EF4-FFF2-40B4-BE49-F238E27FC236}">
                  <a16:creationId xmlns:a16="http://schemas.microsoft.com/office/drawing/2014/main" id="{586D79CB-AF58-4362-BBC4-43A6EDA9A2C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64" y="229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6" name="Line 143">
              <a:extLst>
                <a:ext uri="{FF2B5EF4-FFF2-40B4-BE49-F238E27FC236}">
                  <a16:creationId xmlns:a16="http://schemas.microsoft.com/office/drawing/2014/main" id="{434FB864-61F8-4B88-89A0-27F1D898CE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57" y="2290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57" name="Line 144">
              <a:extLst>
                <a:ext uri="{FF2B5EF4-FFF2-40B4-BE49-F238E27FC236}">
                  <a16:creationId xmlns:a16="http://schemas.microsoft.com/office/drawing/2014/main" id="{99941797-CDDF-4C04-8BDC-59551C2937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757" y="2637"/>
              <a:ext cx="0" cy="0"/>
            </a:xfrm>
            <a:prstGeom prst="line">
              <a:avLst/>
            </a:prstGeom>
            <a:noFill/>
            <a:ln w="269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58" name="Handpenger" hidden="1">
            <a:extLst>
              <a:ext uri="{FF2B5EF4-FFF2-40B4-BE49-F238E27FC236}">
                <a16:creationId xmlns:a16="http://schemas.microsoft.com/office/drawing/2014/main" id="{294A7B7B-75CF-4AA0-A41D-31CE5D7797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497931" y="1325761"/>
            <a:ext cx="1862138" cy="1206104"/>
            <a:chOff x="2178" y="950"/>
            <a:chExt cx="1564" cy="1013"/>
          </a:xfrm>
        </p:grpSpPr>
        <p:sp>
          <p:nvSpPr>
            <p:cNvPr id="259" name="Freeform 148">
              <a:extLst>
                <a:ext uri="{FF2B5EF4-FFF2-40B4-BE49-F238E27FC236}">
                  <a16:creationId xmlns:a16="http://schemas.microsoft.com/office/drawing/2014/main" id="{3F92E2E5-E5B3-4154-A4DF-12E1B8591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599"/>
              <a:ext cx="868" cy="364"/>
            </a:xfrm>
            <a:custGeom>
              <a:avLst/>
              <a:gdLst>
                <a:gd name="T0" fmla="*/ 0 w 769"/>
                <a:gd name="T1" fmla="*/ 270 h 322"/>
                <a:gd name="T2" fmla="*/ 135 w 769"/>
                <a:gd name="T3" fmla="*/ 270 h 322"/>
                <a:gd name="T4" fmla="*/ 181 w 769"/>
                <a:gd name="T5" fmla="*/ 276 h 322"/>
                <a:gd name="T6" fmla="*/ 291 w 769"/>
                <a:gd name="T7" fmla="*/ 295 h 322"/>
                <a:gd name="T8" fmla="*/ 418 w 769"/>
                <a:gd name="T9" fmla="*/ 317 h 322"/>
                <a:gd name="T10" fmla="*/ 467 w 769"/>
                <a:gd name="T11" fmla="*/ 316 h 322"/>
                <a:gd name="T12" fmla="*/ 510 w 769"/>
                <a:gd name="T13" fmla="*/ 299 h 322"/>
                <a:gd name="T14" fmla="*/ 668 w 769"/>
                <a:gd name="T15" fmla="*/ 230 h 322"/>
                <a:gd name="T16" fmla="*/ 742 w 769"/>
                <a:gd name="T17" fmla="*/ 198 h 322"/>
                <a:gd name="T18" fmla="*/ 764 w 769"/>
                <a:gd name="T19" fmla="*/ 178 h 322"/>
                <a:gd name="T20" fmla="*/ 768 w 769"/>
                <a:gd name="T21" fmla="*/ 148 h 322"/>
                <a:gd name="T22" fmla="*/ 756 w 769"/>
                <a:gd name="T23" fmla="*/ 129 h 322"/>
                <a:gd name="T24" fmla="*/ 742 w 769"/>
                <a:gd name="T25" fmla="*/ 123 h 322"/>
                <a:gd name="T26" fmla="*/ 708 w 769"/>
                <a:gd name="T27" fmla="*/ 135 h 322"/>
                <a:gd name="T28" fmla="*/ 563 w 769"/>
                <a:gd name="T29" fmla="*/ 197 h 322"/>
                <a:gd name="T30" fmla="*/ 517 w 769"/>
                <a:gd name="T31" fmla="*/ 216 h 322"/>
                <a:gd name="T32" fmla="*/ 488 w 769"/>
                <a:gd name="T33" fmla="*/ 221 h 322"/>
                <a:gd name="T34" fmla="*/ 401 w 769"/>
                <a:gd name="T35" fmla="*/ 212 h 322"/>
                <a:gd name="T36" fmla="*/ 286 w 769"/>
                <a:gd name="T37" fmla="*/ 189 h 322"/>
                <a:gd name="T38" fmla="*/ 269 w 769"/>
                <a:gd name="T39" fmla="*/ 182 h 322"/>
                <a:gd name="T40" fmla="*/ 260 w 769"/>
                <a:gd name="T41" fmla="*/ 134 h 322"/>
                <a:gd name="T42" fmla="*/ 290 w 769"/>
                <a:gd name="T43" fmla="*/ 108 h 322"/>
                <a:gd name="T44" fmla="*/ 336 w 769"/>
                <a:gd name="T45" fmla="*/ 112 h 322"/>
                <a:gd name="T46" fmla="*/ 471 w 769"/>
                <a:gd name="T47" fmla="*/ 129 h 322"/>
                <a:gd name="T48" fmla="*/ 519 w 769"/>
                <a:gd name="T49" fmla="*/ 134 h 322"/>
                <a:gd name="T50" fmla="*/ 574 w 769"/>
                <a:gd name="T51" fmla="*/ 98 h 322"/>
                <a:gd name="T52" fmla="*/ 549 w 769"/>
                <a:gd name="T53" fmla="*/ 61 h 322"/>
                <a:gd name="T54" fmla="*/ 475 w 769"/>
                <a:gd name="T55" fmla="*/ 46 h 322"/>
                <a:gd name="T56" fmla="*/ 307 w 769"/>
                <a:gd name="T57" fmla="*/ 13 h 322"/>
                <a:gd name="T58" fmla="*/ 232 w 769"/>
                <a:gd name="T59" fmla="*/ 2 h 322"/>
                <a:gd name="T60" fmla="*/ 195 w 769"/>
                <a:gd name="T61" fmla="*/ 8 h 322"/>
                <a:gd name="T62" fmla="*/ 35 w 769"/>
                <a:gd name="T63" fmla="*/ 73 h 322"/>
                <a:gd name="T64" fmla="*/ 0 w 769"/>
                <a:gd name="T65" fmla="*/ 73 h 322"/>
                <a:gd name="T66" fmla="*/ 0 w 769"/>
                <a:gd name="T67" fmla="*/ 27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322">
                  <a:moveTo>
                    <a:pt x="0" y="270"/>
                  </a:moveTo>
                  <a:cubicBezTo>
                    <a:pt x="135" y="270"/>
                    <a:pt x="135" y="270"/>
                    <a:pt x="135" y="270"/>
                  </a:cubicBezTo>
                  <a:cubicBezTo>
                    <a:pt x="151" y="272"/>
                    <a:pt x="166" y="274"/>
                    <a:pt x="181" y="276"/>
                  </a:cubicBezTo>
                  <a:cubicBezTo>
                    <a:pt x="218" y="282"/>
                    <a:pt x="255" y="288"/>
                    <a:pt x="291" y="295"/>
                  </a:cubicBezTo>
                  <a:cubicBezTo>
                    <a:pt x="333" y="302"/>
                    <a:pt x="376" y="309"/>
                    <a:pt x="418" y="317"/>
                  </a:cubicBezTo>
                  <a:cubicBezTo>
                    <a:pt x="435" y="320"/>
                    <a:pt x="451" y="322"/>
                    <a:pt x="467" y="316"/>
                  </a:cubicBezTo>
                  <a:cubicBezTo>
                    <a:pt x="482" y="310"/>
                    <a:pt x="496" y="305"/>
                    <a:pt x="510" y="299"/>
                  </a:cubicBezTo>
                  <a:cubicBezTo>
                    <a:pt x="563" y="276"/>
                    <a:pt x="616" y="253"/>
                    <a:pt x="668" y="230"/>
                  </a:cubicBezTo>
                  <a:cubicBezTo>
                    <a:pt x="706" y="213"/>
                    <a:pt x="704" y="216"/>
                    <a:pt x="742" y="198"/>
                  </a:cubicBezTo>
                  <a:cubicBezTo>
                    <a:pt x="751" y="194"/>
                    <a:pt x="758" y="187"/>
                    <a:pt x="764" y="178"/>
                  </a:cubicBezTo>
                  <a:cubicBezTo>
                    <a:pt x="769" y="169"/>
                    <a:pt x="769" y="158"/>
                    <a:pt x="768" y="148"/>
                  </a:cubicBezTo>
                  <a:cubicBezTo>
                    <a:pt x="766" y="144"/>
                    <a:pt x="764" y="138"/>
                    <a:pt x="756" y="129"/>
                  </a:cubicBezTo>
                  <a:cubicBezTo>
                    <a:pt x="756" y="129"/>
                    <a:pt x="755" y="124"/>
                    <a:pt x="742" y="123"/>
                  </a:cubicBezTo>
                  <a:cubicBezTo>
                    <a:pt x="729" y="122"/>
                    <a:pt x="708" y="135"/>
                    <a:pt x="708" y="135"/>
                  </a:cubicBezTo>
                  <a:cubicBezTo>
                    <a:pt x="708" y="135"/>
                    <a:pt x="618" y="174"/>
                    <a:pt x="563" y="197"/>
                  </a:cubicBezTo>
                  <a:cubicBezTo>
                    <a:pt x="549" y="203"/>
                    <a:pt x="531" y="210"/>
                    <a:pt x="517" y="216"/>
                  </a:cubicBezTo>
                  <a:cubicBezTo>
                    <a:pt x="508" y="220"/>
                    <a:pt x="498" y="222"/>
                    <a:pt x="488" y="221"/>
                  </a:cubicBezTo>
                  <a:cubicBezTo>
                    <a:pt x="459" y="218"/>
                    <a:pt x="430" y="217"/>
                    <a:pt x="401" y="212"/>
                  </a:cubicBezTo>
                  <a:cubicBezTo>
                    <a:pt x="361" y="206"/>
                    <a:pt x="326" y="196"/>
                    <a:pt x="286" y="189"/>
                  </a:cubicBezTo>
                  <a:cubicBezTo>
                    <a:pt x="280" y="187"/>
                    <a:pt x="274" y="185"/>
                    <a:pt x="269" y="182"/>
                  </a:cubicBezTo>
                  <a:cubicBezTo>
                    <a:pt x="258" y="175"/>
                    <a:pt x="257" y="145"/>
                    <a:pt x="260" y="134"/>
                  </a:cubicBezTo>
                  <a:cubicBezTo>
                    <a:pt x="264" y="120"/>
                    <a:pt x="274" y="109"/>
                    <a:pt x="290" y="108"/>
                  </a:cubicBezTo>
                  <a:cubicBezTo>
                    <a:pt x="305" y="107"/>
                    <a:pt x="321" y="110"/>
                    <a:pt x="336" y="112"/>
                  </a:cubicBezTo>
                  <a:cubicBezTo>
                    <a:pt x="381" y="117"/>
                    <a:pt x="426" y="123"/>
                    <a:pt x="471" y="129"/>
                  </a:cubicBezTo>
                  <a:cubicBezTo>
                    <a:pt x="487" y="131"/>
                    <a:pt x="503" y="133"/>
                    <a:pt x="519" y="134"/>
                  </a:cubicBezTo>
                  <a:cubicBezTo>
                    <a:pt x="544" y="136"/>
                    <a:pt x="568" y="120"/>
                    <a:pt x="574" y="98"/>
                  </a:cubicBezTo>
                  <a:cubicBezTo>
                    <a:pt x="578" y="81"/>
                    <a:pt x="569" y="66"/>
                    <a:pt x="549" y="61"/>
                  </a:cubicBezTo>
                  <a:cubicBezTo>
                    <a:pt x="525" y="56"/>
                    <a:pt x="500" y="51"/>
                    <a:pt x="475" y="46"/>
                  </a:cubicBezTo>
                  <a:cubicBezTo>
                    <a:pt x="419" y="35"/>
                    <a:pt x="363" y="24"/>
                    <a:pt x="307" y="13"/>
                  </a:cubicBezTo>
                  <a:cubicBezTo>
                    <a:pt x="283" y="8"/>
                    <a:pt x="257" y="6"/>
                    <a:pt x="232" y="2"/>
                  </a:cubicBezTo>
                  <a:cubicBezTo>
                    <a:pt x="219" y="0"/>
                    <a:pt x="207" y="4"/>
                    <a:pt x="195" y="8"/>
                  </a:cubicBezTo>
                  <a:cubicBezTo>
                    <a:pt x="140" y="26"/>
                    <a:pt x="87" y="49"/>
                    <a:pt x="35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0" name="Rectangle 149">
              <a:extLst>
                <a:ext uri="{FF2B5EF4-FFF2-40B4-BE49-F238E27FC236}">
                  <a16:creationId xmlns:a16="http://schemas.microsoft.com/office/drawing/2014/main" id="{6D1271B5-03C6-4F91-B5E6-9521AD20DA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78" y="1684"/>
              <a:ext cx="33" cy="22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1" name="Freeform 150">
              <a:extLst>
                <a:ext uri="{FF2B5EF4-FFF2-40B4-BE49-F238E27FC236}">
                  <a16:creationId xmlns:a16="http://schemas.microsoft.com/office/drawing/2014/main" id="{A360914C-8571-4C58-8C14-985C46BD0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3" y="950"/>
              <a:ext cx="849" cy="364"/>
            </a:xfrm>
            <a:custGeom>
              <a:avLst/>
              <a:gdLst>
                <a:gd name="T0" fmla="*/ 752 w 752"/>
                <a:gd name="T1" fmla="*/ 52 h 322"/>
                <a:gd name="T2" fmla="*/ 616 w 752"/>
                <a:gd name="T3" fmla="*/ 52 h 322"/>
                <a:gd name="T4" fmla="*/ 570 w 752"/>
                <a:gd name="T5" fmla="*/ 46 h 322"/>
                <a:gd name="T6" fmla="*/ 460 w 752"/>
                <a:gd name="T7" fmla="*/ 28 h 322"/>
                <a:gd name="T8" fmla="*/ 334 w 752"/>
                <a:gd name="T9" fmla="*/ 5 h 322"/>
                <a:gd name="T10" fmla="*/ 284 w 752"/>
                <a:gd name="T11" fmla="*/ 7 h 322"/>
                <a:gd name="T12" fmla="*/ 241 w 752"/>
                <a:gd name="T13" fmla="*/ 23 h 322"/>
                <a:gd name="T14" fmla="*/ 83 w 752"/>
                <a:gd name="T15" fmla="*/ 92 h 322"/>
                <a:gd name="T16" fmla="*/ 10 w 752"/>
                <a:gd name="T17" fmla="*/ 124 h 322"/>
                <a:gd name="T18" fmla="*/ 235 w 752"/>
                <a:gd name="T19" fmla="*/ 106 h 322"/>
                <a:gd name="T20" fmla="*/ 263 w 752"/>
                <a:gd name="T21" fmla="*/ 101 h 322"/>
                <a:gd name="T22" fmla="*/ 351 w 752"/>
                <a:gd name="T23" fmla="*/ 110 h 322"/>
                <a:gd name="T24" fmla="*/ 465 w 752"/>
                <a:gd name="T25" fmla="*/ 134 h 322"/>
                <a:gd name="T26" fmla="*/ 482 w 752"/>
                <a:gd name="T27" fmla="*/ 140 h 322"/>
                <a:gd name="T28" fmla="*/ 491 w 752"/>
                <a:gd name="T29" fmla="*/ 189 h 322"/>
                <a:gd name="T30" fmla="*/ 462 w 752"/>
                <a:gd name="T31" fmla="*/ 214 h 322"/>
                <a:gd name="T32" fmla="*/ 416 w 752"/>
                <a:gd name="T33" fmla="*/ 211 h 322"/>
                <a:gd name="T34" fmla="*/ 281 w 752"/>
                <a:gd name="T35" fmla="*/ 194 h 322"/>
                <a:gd name="T36" fmla="*/ 233 w 752"/>
                <a:gd name="T37" fmla="*/ 188 h 322"/>
                <a:gd name="T38" fmla="*/ 178 w 752"/>
                <a:gd name="T39" fmla="*/ 224 h 322"/>
                <a:gd name="T40" fmla="*/ 202 w 752"/>
                <a:gd name="T41" fmla="*/ 261 h 322"/>
                <a:gd name="T42" fmla="*/ 277 w 752"/>
                <a:gd name="T43" fmla="*/ 276 h 322"/>
                <a:gd name="T44" fmla="*/ 444 w 752"/>
                <a:gd name="T45" fmla="*/ 309 h 322"/>
                <a:gd name="T46" fmla="*/ 519 w 752"/>
                <a:gd name="T47" fmla="*/ 320 h 322"/>
                <a:gd name="T48" fmla="*/ 557 w 752"/>
                <a:gd name="T49" fmla="*/ 314 h 322"/>
                <a:gd name="T50" fmla="*/ 717 w 752"/>
                <a:gd name="T51" fmla="*/ 250 h 322"/>
                <a:gd name="T52" fmla="*/ 752 w 752"/>
                <a:gd name="T53" fmla="*/ 250 h 322"/>
                <a:gd name="T54" fmla="*/ 752 w 752"/>
                <a:gd name="T55" fmla="*/ 5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2" h="322">
                  <a:moveTo>
                    <a:pt x="752" y="52"/>
                  </a:moveTo>
                  <a:cubicBezTo>
                    <a:pt x="616" y="52"/>
                    <a:pt x="616" y="52"/>
                    <a:pt x="616" y="52"/>
                  </a:cubicBezTo>
                  <a:cubicBezTo>
                    <a:pt x="601" y="50"/>
                    <a:pt x="585" y="49"/>
                    <a:pt x="570" y="46"/>
                  </a:cubicBezTo>
                  <a:cubicBezTo>
                    <a:pt x="534" y="40"/>
                    <a:pt x="497" y="34"/>
                    <a:pt x="460" y="28"/>
                  </a:cubicBezTo>
                  <a:cubicBezTo>
                    <a:pt x="418" y="20"/>
                    <a:pt x="376" y="13"/>
                    <a:pt x="334" y="5"/>
                  </a:cubicBezTo>
                  <a:cubicBezTo>
                    <a:pt x="317" y="2"/>
                    <a:pt x="301" y="0"/>
                    <a:pt x="284" y="7"/>
                  </a:cubicBezTo>
                  <a:cubicBezTo>
                    <a:pt x="270" y="12"/>
                    <a:pt x="255" y="17"/>
                    <a:pt x="241" y="23"/>
                  </a:cubicBezTo>
                  <a:cubicBezTo>
                    <a:pt x="188" y="46"/>
                    <a:pt x="136" y="69"/>
                    <a:pt x="83" y="92"/>
                  </a:cubicBezTo>
                  <a:cubicBezTo>
                    <a:pt x="45" y="109"/>
                    <a:pt x="47" y="106"/>
                    <a:pt x="10" y="124"/>
                  </a:cubicBezTo>
                  <a:cubicBezTo>
                    <a:pt x="0" y="128"/>
                    <a:pt x="221" y="112"/>
                    <a:pt x="235" y="106"/>
                  </a:cubicBezTo>
                  <a:cubicBezTo>
                    <a:pt x="244" y="102"/>
                    <a:pt x="253" y="100"/>
                    <a:pt x="263" y="101"/>
                  </a:cubicBezTo>
                  <a:cubicBezTo>
                    <a:pt x="293" y="104"/>
                    <a:pt x="322" y="106"/>
                    <a:pt x="351" y="110"/>
                  </a:cubicBezTo>
                  <a:cubicBezTo>
                    <a:pt x="391" y="116"/>
                    <a:pt x="426" y="126"/>
                    <a:pt x="465" y="134"/>
                  </a:cubicBezTo>
                  <a:cubicBezTo>
                    <a:pt x="471" y="135"/>
                    <a:pt x="477" y="137"/>
                    <a:pt x="482" y="140"/>
                  </a:cubicBezTo>
                  <a:cubicBezTo>
                    <a:pt x="494" y="147"/>
                    <a:pt x="495" y="178"/>
                    <a:pt x="491" y="189"/>
                  </a:cubicBezTo>
                  <a:cubicBezTo>
                    <a:pt x="487" y="202"/>
                    <a:pt x="478" y="213"/>
                    <a:pt x="462" y="214"/>
                  </a:cubicBezTo>
                  <a:cubicBezTo>
                    <a:pt x="447" y="215"/>
                    <a:pt x="431" y="213"/>
                    <a:pt x="416" y="211"/>
                  </a:cubicBezTo>
                  <a:cubicBezTo>
                    <a:pt x="371" y="205"/>
                    <a:pt x="326" y="199"/>
                    <a:pt x="281" y="194"/>
                  </a:cubicBezTo>
                  <a:cubicBezTo>
                    <a:pt x="265" y="192"/>
                    <a:pt x="249" y="189"/>
                    <a:pt x="233" y="188"/>
                  </a:cubicBezTo>
                  <a:cubicBezTo>
                    <a:pt x="207" y="186"/>
                    <a:pt x="183" y="202"/>
                    <a:pt x="178" y="224"/>
                  </a:cubicBezTo>
                  <a:cubicBezTo>
                    <a:pt x="173" y="241"/>
                    <a:pt x="183" y="257"/>
                    <a:pt x="202" y="261"/>
                  </a:cubicBezTo>
                  <a:cubicBezTo>
                    <a:pt x="227" y="266"/>
                    <a:pt x="252" y="271"/>
                    <a:pt x="277" y="276"/>
                  </a:cubicBezTo>
                  <a:cubicBezTo>
                    <a:pt x="333" y="287"/>
                    <a:pt x="388" y="299"/>
                    <a:pt x="444" y="309"/>
                  </a:cubicBezTo>
                  <a:cubicBezTo>
                    <a:pt x="469" y="314"/>
                    <a:pt x="494" y="316"/>
                    <a:pt x="519" y="320"/>
                  </a:cubicBezTo>
                  <a:cubicBezTo>
                    <a:pt x="532" y="322"/>
                    <a:pt x="545" y="318"/>
                    <a:pt x="557" y="314"/>
                  </a:cubicBezTo>
                  <a:cubicBezTo>
                    <a:pt x="612" y="296"/>
                    <a:pt x="664" y="273"/>
                    <a:pt x="717" y="250"/>
                  </a:cubicBezTo>
                  <a:cubicBezTo>
                    <a:pt x="752" y="250"/>
                    <a:pt x="752" y="250"/>
                    <a:pt x="752" y="250"/>
                  </a:cubicBezTo>
                  <a:lnTo>
                    <a:pt x="75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2" name="Rectangle 151">
              <a:extLst>
                <a:ext uri="{FF2B5EF4-FFF2-40B4-BE49-F238E27FC236}">
                  <a16:creationId xmlns:a16="http://schemas.microsoft.com/office/drawing/2014/main" id="{388A86ED-A506-4E81-A758-51E66A2D4A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08" y="1005"/>
              <a:ext cx="34" cy="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3" name="Freeform 152">
              <a:extLst>
                <a:ext uri="{FF2B5EF4-FFF2-40B4-BE49-F238E27FC236}">
                  <a16:creationId xmlns:a16="http://schemas.microsoft.com/office/drawing/2014/main" id="{C6E8F2BB-1C28-4387-962B-1162BC6EB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7" y="1047"/>
              <a:ext cx="810" cy="465"/>
            </a:xfrm>
            <a:custGeom>
              <a:avLst/>
              <a:gdLst>
                <a:gd name="T0" fmla="*/ 810 w 810"/>
                <a:gd name="T1" fmla="*/ 395 h 465"/>
                <a:gd name="T2" fmla="*/ 35 w 810"/>
                <a:gd name="T3" fmla="*/ 465 h 465"/>
                <a:gd name="T4" fmla="*/ 0 w 810"/>
                <a:gd name="T5" fmla="*/ 70 h 465"/>
                <a:gd name="T6" fmla="*/ 774 w 810"/>
                <a:gd name="T7" fmla="*/ 0 h 465"/>
                <a:gd name="T8" fmla="*/ 810 w 810"/>
                <a:gd name="T9" fmla="*/ 39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465">
                  <a:moveTo>
                    <a:pt x="810" y="395"/>
                  </a:moveTo>
                  <a:lnTo>
                    <a:pt x="35" y="465"/>
                  </a:lnTo>
                  <a:lnTo>
                    <a:pt x="0" y="70"/>
                  </a:lnTo>
                  <a:lnTo>
                    <a:pt x="774" y="0"/>
                  </a:lnTo>
                  <a:lnTo>
                    <a:pt x="810" y="395"/>
                  </a:lnTo>
                  <a:close/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4" name="Freeform 153">
              <a:extLst>
                <a:ext uri="{FF2B5EF4-FFF2-40B4-BE49-F238E27FC236}">
                  <a16:creationId xmlns:a16="http://schemas.microsoft.com/office/drawing/2014/main" id="{8F3E3BBD-656E-4EEE-BA20-D6B9EE6B0E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9" y="1189"/>
              <a:ext cx="121" cy="210"/>
            </a:xfrm>
            <a:custGeom>
              <a:avLst/>
              <a:gdLst>
                <a:gd name="T0" fmla="*/ 65 w 107"/>
                <a:gd name="T1" fmla="*/ 184 h 185"/>
                <a:gd name="T2" fmla="*/ 56 w 107"/>
                <a:gd name="T3" fmla="*/ 185 h 185"/>
                <a:gd name="T4" fmla="*/ 54 w 107"/>
                <a:gd name="T5" fmla="*/ 165 h 185"/>
                <a:gd name="T6" fmla="*/ 23 w 107"/>
                <a:gd name="T7" fmla="*/ 159 h 185"/>
                <a:gd name="T8" fmla="*/ 3 w 107"/>
                <a:gd name="T9" fmla="*/ 121 h 185"/>
                <a:gd name="T10" fmla="*/ 30 w 107"/>
                <a:gd name="T11" fmla="*/ 118 h 185"/>
                <a:gd name="T12" fmla="*/ 36 w 107"/>
                <a:gd name="T13" fmla="*/ 135 h 185"/>
                <a:gd name="T14" fmla="*/ 52 w 107"/>
                <a:gd name="T15" fmla="*/ 142 h 185"/>
                <a:gd name="T16" fmla="*/ 48 w 107"/>
                <a:gd name="T17" fmla="*/ 99 h 185"/>
                <a:gd name="T18" fmla="*/ 40 w 107"/>
                <a:gd name="T19" fmla="*/ 98 h 185"/>
                <a:gd name="T20" fmla="*/ 11 w 107"/>
                <a:gd name="T21" fmla="*/ 84 h 185"/>
                <a:gd name="T22" fmla="*/ 1 w 107"/>
                <a:gd name="T23" fmla="*/ 61 h 185"/>
                <a:gd name="T24" fmla="*/ 2 w 107"/>
                <a:gd name="T25" fmla="*/ 43 h 185"/>
                <a:gd name="T26" fmla="*/ 10 w 107"/>
                <a:gd name="T27" fmla="*/ 29 h 185"/>
                <a:gd name="T28" fmla="*/ 25 w 107"/>
                <a:gd name="T29" fmla="*/ 18 h 185"/>
                <a:gd name="T30" fmla="*/ 40 w 107"/>
                <a:gd name="T31" fmla="*/ 14 h 185"/>
                <a:gd name="T32" fmla="*/ 39 w 107"/>
                <a:gd name="T33" fmla="*/ 1 h 185"/>
                <a:gd name="T34" fmla="*/ 49 w 107"/>
                <a:gd name="T35" fmla="*/ 0 h 185"/>
                <a:gd name="T36" fmla="*/ 50 w 107"/>
                <a:gd name="T37" fmla="*/ 13 h 185"/>
                <a:gd name="T38" fmla="*/ 76 w 107"/>
                <a:gd name="T39" fmla="*/ 19 h 185"/>
                <a:gd name="T40" fmla="*/ 97 w 107"/>
                <a:gd name="T41" fmla="*/ 53 h 185"/>
                <a:gd name="T42" fmla="*/ 71 w 107"/>
                <a:gd name="T43" fmla="*/ 55 h 185"/>
                <a:gd name="T44" fmla="*/ 66 w 107"/>
                <a:gd name="T45" fmla="*/ 42 h 185"/>
                <a:gd name="T46" fmla="*/ 52 w 107"/>
                <a:gd name="T47" fmla="*/ 36 h 185"/>
                <a:gd name="T48" fmla="*/ 55 w 107"/>
                <a:gd name="T49" fmla="*/ 74 h 185"/>
                <a:gd name="T50" fmla="*/ 89 w 107"/>
                <a:gd name="T51" fmla="*/ 86 h 185"/>
                <a:gd name="T52" fmla="*/ 105 w 107"/>
                <a:gd name="T53" fmla="*/ 114 h 185"/>
                <a:gd name="T54" fmla="*/ 90 w 107"/>
                <a:gd name="T55" fmla="*/ 153 h 185"/>
                <a:gd name="T56" fmla="*/ 64 w 107"/>
                <a:gd name="T57" fmla="*/ 164 h 185"/>
                <a:gd name="T58" fmla="*/ 65 w 107"/>
                <a:gd name="T59" fmla="*/ 184 h 185"/>
                <a:gd name="T60" fmla="*/ 42 w 107"/>
                <a:gd name="T61" fmla="*/ 37 h 185"/>
                <a:gd name="T62" fmla="*/ 30 w 107"/>
                <a:gd name="T63" fmla="*/ 42 h 185"/>
                <a:gd name="T64" fmla="*/ 27 w 107"/>
                <a:gd name="T65" fmla="*/ 55 h 185"/>
                <a:gd name="T66" fmla="*/ 34 w 107"/>
                <a:gd name="T67" fmla="*/ 68 h 185"/>
                <a:gd name="T68" fmla="*/ 45 w 107"/>
                <a:gd name="T69" fmla="*/ 72 h 185"/>
                <a:gd name="T70" fmla="*/ 42 w 107"/>
                <a:gd name="T71" fmla="*/ 37 h 185"/>
                <a:gd name="T72" fmla="*/ 62 w 107"/>
                <a:gd name="T73" fmla="*/ 141 h 185"/>
                <a:gd name="T74" fmla="*/ 73 w 107"/>
                <a:gd name="T75" fmla="*/ 136 h 185"/>
                <a:gd name="T76" fmla="*/ 78 w 107"/>
                <a:gd name="T77" fmla="*/ 120 h 185"/>
                <a:gd name="T78" fmla="*/ 70 w 107"/>
                <a:gd name="T79" fmla="*/ 107 h 185"/>
                <a:gd name="T80" fmla="*/ 58 w 107"/>
                <a:gd name="T81" fmla="*/ 102 h 185"/>
                <a:gd name="T82" fmla="*/ 62 w 107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5">
                  <a:moveTo>
                    <a:pt x="65" y="184"/>
                  </a:moveTo>
                  <a:cubicBezTo>
                    <a:pt x="56" y="185"/>
                    <a:pt x="56" y="185"/>
                    <a:pt x="56" y="18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40" y="164"/>
                    <a:pt x="30" y="162"/>
                    <a:pt x="23" y="159"/>
                  </a:cubicBezTo>
                  <a:cubicBezTo>
                    <a:pt x="11" y="152"/>
                    <a:pt x="4" y="139"/>
                    <a:pt x="3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7"/>
                    <a:pt x="34" y="132"/>
                    <a:pt x="36" y="135"/>
                  </a:cubicBezTo>
                  <a:cubicBezTo>
                    <a:pt x="39" y="139"/>
                    <a:pt x="44" y="142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1"/>
                  </a:cubicBezTo>
                  <a:cubicBezTo>
                    <a:pt x="0" y="54"/>
                    <a:pt x="1" y="49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7"/>
                    <a:pt x="33" y="15"/>
                    <a:pt x="40" y="14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49"/>
                    <a:pt x="68" y="45"/>
                    <a:pt x="66" y="42"/>
                  </a:cubicBezTo>
                  <a:cubicBezTo>
                    <a:pt x="64" y="38"/>
                    <a:pt x="59" y="35"/>
                    <a:pt x="52" y="36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6"/>
                  </a:cubicBezTo>
                  <a:cubicBezTo>
                    <a:pt x="99" y="92"/>
                    <a:pt x="104" y="101"/>
                    <a:pt x="105" y="114"/>
                  </a:cubicBezTo>
                  <a:cubicBezTo>
                    <a:pt x="107" y="131"/>
                    <a:pt x="102" y="144"/>
                    <a:pt x="90" y="153"/>
                  </a:cubicBezTo>
                  <a:cubicBezTo>
                    <a:pt x="83" y="158"/>
                    <a:pt x="74" y="162"/>
                    <a:pt x="64" y="164"/>
                  </a:cubicBezTo>
                  <a:lnTo>
                    <a:pt x="65" y="184"/>
                  </a:lnTo>
                  <a:close/>
                  <a:moveTo>
                    <a:pt x="42" y="37"/>
                  </a:moveTo>
                  <a:cubicBezTo>
                    <a:pt x="36" y="37"/>
                    <a:pt x="32" y="39"/>
                    <a:pt x="30" y="42"/>
                  </a:cubicBezTo>
                  <a:cubicBezTo>
                    <a:pt x="27" y="46"/>
                    <a:pt x="26" y="50"/>
                    <a:pt x="27" y="55"/>
                  </a:cubicBezTo>
                  <a:cubicBezTo>
                    <a:pt x="27" y="61"/>
                    <a:pt x="30" y="65"/>
                    <a:pt x="34" y="68"/>
                  </a:cubicBezTo>
                  <a:cubicBezTo>
                    <a:pt x="37" y="70"/>
                    <a:pt x="40" y="71"/>
                    <a:pt x="45" y="72"/>
                  </a:cubicBezTo>
                  <a:lnTo>
                    <a:pt x="42" y="37"/>
                  </a:lnTo>
                  <a:close/>
                  <a:moveTo>
                    <a:pt x="62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7" y="133"/>
                    <a:pt x="78" y="127"/>
                    <a:pt x="78" y="120"/>
                  </a:cubicBezTo>
                  <a:cubicBezTo>
                    <a:pt x="77" y="114"/>
                    <a:pt x="75" y="110"/>
                    <a:pt x="70" y="107"/>
                  </a:cubicBezTo>
                  <a:cubicBezTo>
                    <a:pt x="68" y="105"/>
                    <a:pt x="64" y="103"/>
                    <a:pt x="58" y="102"/>
                  </a:cubicBezTo>
                  <a:lnTo>
                    <a:pt x="62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5" name="Freeform 154">
              <a:extLst>
                <a:ext uri="{FF2B5EF4-FFF2-40B4-BE49-F238E27FC236}">
                  <a16:creationId xmlns:a16="http://schemas.microsoft.com/office/drawing/2014/main" id="{0A7528F7-16E9-4828-A99A-23D5A567DE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4" y="1175"/>
              <a:ext cx="120" cy="209"/>
            </a:xfrm>
            <a:custGeom>
              <a:avLst/>
              <a:gdLst>
                <a:gd name="T0" fmla="*/ 65 w 106"/>
                <a:gd name="T1" fmla="*/ 184 h 185"/>
                <a:gd name="T2" fmla="*/ 55 w 106"/>
                <a:gd name="T3" fmla="*/ 185 h 185"/>
                <a:gd name="T4" fmla="*/ 53 w 106"/>
                <a:gd name="T5" fmla="*/ 164 h 185"/>
                <a:gd name="T6" fmla="*/ 23 w 106"/>
                <a:gd name="T7" fmla="*/ 158 h 185"/>
                <a:gd name="T8" fmla="*/ 2 w 106"/>
                <a:gd name="T9" fmla="*/ 121 h 185"/>
                <a:gd name="T10" fmla="*/ 30 w 106"/>
                <a:gd name="T11" fmla="*/ 118 h 185"/>
                <a:gd name="T12" fmla="*/ 35 w 106"/>
                <a:gd name="T13" fmla="*/ 135 h 185"/>
                <a:gd name="T14" fmla="*/ 51 w 106"/>
                <a:gd name="T15" fmla="*/ 142 h 185"/>
                <a:gd name="T16" fmla="*/ 47 w 106"/>
                <a:gd name="T17" fmla="*/ 99 h 185"/>
                <a:gd name="T18" fmla="*/ 39 w 106"/>
                <a:gd name="T19" fmla="*/ 97 h 185"/>
                <a:gd name="T20" fmla="*/ 10 w 106"/>
                <a:gd name="T21" fmla="*/ 84 h 185"/>
                <a:gd name="T22" fmla="*/ 0 w 106"/>
                <a:gd name="T23" fmla="*/ 61 h 185"/>
                <a:gd name="T24" fmla="*/ 2 w 106"/>
                <a:gd name="T25" fmla="*/ 43 h 185"/>
                <a:gd name="T26" fmla="*/ 9 w 106"/>
                <a:gd name="T27" fmla="*/ 29 h 185"/>
                <a:gd name="T28" fmla="*/ 24 w 106"/>
                <a:gd name="T29" fmla="*/ 18 h 185"/>
                <a:gd name="T30" fmla="*/ 40 w 106"/>
                <a:gd name="T31" fmla="*/ 14 h 185"/>
                <a:gd name="T32" fmla="*/ 38 w 106"/>
                <a:gd name="T33" fmla="*/ 1 h 185"/>
                <a:gd name="T34" fmla="*/ 48 w 106"/>
                <a:gd name="T35" fmla="*/ 0 h 185"/>
                <a:gd name="T36" fmla="*/ 49 w 106"/>
                <a:gd name="T37" fmla="*/ 13 h 185"/>
                <a:gd name="T38" fmla="*/ 76 w 106"/>
                <a:gd name="T39" fmla="*/ 19 h 185"/>
                <a:gd name="T40" fmla="*/ 97 w 106"/>
                <a:gd name="T41" fmla="*/ 52 h 185"/>
                <a:gd name="T42" fmla="*/ 70 w 106"/>
                <a:gd name="T43" fmla="*/ 55 h 185"/>
                <a:gd name="T44" fmla="*/ 66 w 106"/>
                <a:gd name="T45" fmla="*/ 42 h 185"/>
                <a:gd name="T46" fmla="*/ 51 w 106"/>
                <a:gd name="T47" fmla="*/ 35 h 185"/>
                <a:gd name="T48" fmla="*/ 55 w 106"/>
                <a:gd name="T49" fmla="*/ 74 h 185"/>
                <a:gd name="T50" fmla="*/ 88 w 106"/>
                <a:gd name="T51" fmla="*/ 85 h 185"/>
                <a:gd name="T52" fmla="*/ 105 w 106"/>
                <a:gd name="T53" fmla="*/ 114 h 185"/>
                <a:gd name="T54" fmla="*/ 89 w 106"/>
                <a:gd name="T55" fmla="*/ 153 h 185"/>
                <a:gd name="T56" fmla="*/ 63 w 106"/>
                <a:gd name="T57" fmla="*/ 163 h 185"/>
                <a:gd name="T58" fmla="*/ 65 w 106"/>
                <a:gd name="T59" fmla="*/ 184 h 185"/>
                <a:gd name="T60" fmla="*/ 42 w 106"/>
                <a:gd name="T61" fmla="*/ 36 h 185"/>
                <a:gd name="T62" fmla="*/ 29 w 106"/>
                <a:gd name="T63" fmla="*/ 42 h 185"/>
                <a:gd name="T64" fmla="*/ 26 w 106"/>
                <a:gd name="T65" fmla="*/ 55 h 185"/>
                <a:gd name="T66" fmla="*/ 34 w 106"/>
                <a:gd name="T67" fmla="*/ 68 h 185"/>
                <a:gd name="T68" fmla="*/ 45 w 106"/>
                <a:gd name="T69" fmla="*/ 72 h 185"/>
                <a:gd name="T70" fmla="*/ 42 w 106"/>
                <a:gd name="T71" fmla="*/ 36 h 185"/>
                <a:gd name="T72" fmla="*/ 61 w 106"/>
                <a:gd name="T73" fmla="*/ 141 h 185"/>
                <a:gd name="T74" fmla="*/ 72 w 106"/>
                <a:gd name="T75" fmla="*/ 136 h 185"/>
                <a:gd name="T76" fmla="*/ 77 w 106"/>
                <a:gd name="T77" fmla="*/ 120 h 185"/>
                <a:gd name="T78" fmla="*/ 70 w 106"/>
                <a:gd name="T79" fmla="*/ 106 h 185"/>
                <a:gd name="T80" fmla="*/ 57 w 106"/>
                <a:gd name="T81" fmla="*/ 101 h 185"/>
                <a:gd name="T82" fmla="*/ 61 w 106"/>
                <a:gd name="T83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185">
                  <a:moveTo>
                    <a:pt x="65" y="184"/>
                  </a:moveTo>
                  <a:cubicBezTo>
                    <a:pt x="55" y="185"/>
                    <a:pt x="55" y="185"/>
                    <a:pt x="55" y="185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2" y="121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26"/>
                    <a:pt x="33" y="132"/>
                    <a:pt x="35" y="135"/>
                  </a:cubicBezTo>
                  <a:cubicBezTo>
                    <a:pt x="38" y="139"/>
                    <a:pt x="43" y="141"/>
                    <a:pt x="51" y="142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6" y="90"/>
                    <a:pt x="10" y="84"/>
                  </a:cubicBezTo>
                  <a:cubicBezTo>
                    <a:pt x="4" y="78"/>
                    <a:pt x="1" y="70"/>
                    <a:pt x="0" y="61"/>
                  </a:cubicBezTo>
                  <a:cubicBezTo>
                    <a:pt x="0" y="54"/>
                    <a:pt x="0" y="49"/>
                    <a:pt x="2" y="43"/>
                  </a:cubicBezTo>
                  <a:cubicBezTo>
                    <a:pt x="3" y="38"/>
                    <a:pt x="6" y="33"/>
                    <a:pt x="9" y="29"/>
                  </a:cubicBezTo>
                  <a:cubicBezTo>
                    <a:pt x="14" y="24"/>
                    <a:pt x="19" y="20"/>
                    <a:pt x="24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60" y="13"/>
                    <a:pt x="69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5"/>
                    <a:pt x="66" y="42"/>
                  </a:cubicBezTo>
                  <a:cubicBezTo>
                    <a:pt x="63" y="37"/>
                    <a:pt x="58" y="35"/>
                    <a:pt x="51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1" y="78"/>
                    <a:pt x="82" y="82"/>
                    <a:pt x="88" y="85"/>
                  </a:cubicBezTo>
                  <a:cubicBezTo>
                    <a:pt x="98" y="92"/>
                    <a:pt x="103" y="101"/>
                    <a:pt x="105" y="114"/>
                  </a:cubicBezTo>
                  <a:cubicBezTo>
                    <a:pt x="106" y="131"/>
                    <a:pt x="101" y="144"/>
                    <a:pt x="89" y="153"/>
                  </a:cubicBezTo>
                  <a:cubicBezTo>
                    <a:pt x="82" y="158"/>
                    <a:pt x="73" y="162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6"/>
                    <a:pt x="25" y="50"/>
                    <a:pt x="26" y="55"/>
                  </a:cubicBezTo>
                  <a:cubicBezTo>
                    <a:pt x="26" y="61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6" y="140"/>
                    <a:pt x="70" y="138"/>
                    <a:pt x="72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6" y="114"/>
                    <a:pt x="74" y="109"/>
                    <a:pt x="70" y="106"/>
                  </a:cubicBezTo>
                  <a:cubicBezTo>
                    <a:pt x="67" y="105"/>
                    <a:pt x="63" y="103"/>
                    <a:pt x="57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6" name="Freeform 155">
              <a:extLst>
                <a:ext uri="{FF2B5EF4-FFF2-40B4-BE49-F238E27FC236}">
                  <a16:creationId xmlns:a16="http://schemas.microsoft.com/office/drawing/2014/main" id="{8DCED4F1-7EAD-492B-9B75-9A57AE4CE7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8" y="1160"/>
              <a:ext cx="121" cy="208"/>
            </a:xfrm>
            <a:custGeom>
              <a:avLst/>
              <a:gdLst>
                <a:gd name="T0" fmla="*/ 65 w 107"/>
                <a:gd name="T1" fmla="*/ 184 h 184"/>
                <a:gd name="T2" fmla="*/ 55 w 107"/>
                <a:gd name="T3" fmla="*/ 184 h 184"/>
                <a:gd name="T4" fmla="*/ 54 w 107"/>
                <a:gd name="T5" fmla="*/ 164 h 184"/>
                <a:gd name="T6" fmla="*/ 23 w 107"/>
                <a:gd name="T7" fmla="*/ 158 h 184"/>
                <a:gd name="T8" fmla="*/ 3 w 107"/>
                <a:gd name="T9" fmla="*/ 120 h 184"/>
                <a:gd name="T10" fmla="*/ 30 w 107"/>
                <a:gd name="T11" fmla="*/ 118 h 184"/>
                <a:gd name="T12" fmla="*/ 35 w 107"/>
                <a:gd name="T13" fmla="*/ 135 h 184"/>
                <a:gd name="T14" fmla="*/ 52 w 107"/>
                <a:gd name="T15" fmla="*/ 142 h 184"/>
                <a:gd name="T16" fmla="*/ 48 w 107"/>
                <a:gd name="T17" fmla="*/ 99 h 184"/>
                <a:gd name="T18" fmla="*/ 39 w 107"/>
                <a:gd name="T19" fmla="*/ 97 h 184"/>
                <a:gd name="T20" fmla="*/ 11 w 107"/>
                <a:gd name="T21" fmla="*/ 84 h 184"/>
                <a:gd name="T22" fmla="*/ 1 w 107"/>
                <a:gd name="T23" fmla="*/ 60 h 184"/>
                <a:gd name="T24" fmla="*/ 2 w 107"/>
                <a:gd name="T25" fmla="*/ 43 h 184"/>
                <a:gd name="T26" fmla="*/ 10 w 107"/>
                <a:gd name="T27" fmla="*/ 29 h 184"/>
                <a:gd name="T28" fmla="*/ 25 w 107"/>
                <a:gd name="T29" fmla="*/ 18 h 184"/>
                <a:gd name="T30" fmla="*/ 40 w 107"/>
                <a:gd name="T31" fmla="*/ 14 h 184"/>
                <a:gd name="T32" fmla="*/ 39 w 107"/>
                <a:gd name="T33" fmla="*/ 0 h 184"/>
                <a:gd name="T34" fmla="*/ 49 w 107"/>
                <a:gd name="T35" fmla="*/ 0 h 184"/>
                <a:gd name="T36" fmla="*/ 50 w 107"/>
                <a:gd name="T37" fmla="*/ 13 h 184"/>
                <a:gd name="T38" fmla="*/ 76 w 107"/>
                <a:gd name="T39" fmla="*/ 19 h 184"/>
                <a:gd name="T40" fmla="*/ 97 w 107"/>
                <a:gd name="T41" fmla="*/ 52 h 184"/>
                <a:gd name="T42" fmla="*/ 70 w 107"/>
                <a:gd name="T43" fmla="*/ 55 h 184"/>
                <a:gd name="T44" fmla="*/ 66 w 107"/>
                <a:gd name="T45" fmla="*/ 42 h 184"/>
                <a:gd name="T46" fmla="*/ 52 w 107"/>
                <a:gd name="T47" fmla="*/ 35 h 184"/>
                <a:gd name="T48" fmla="*/ 55 w 107"/>
                <a:gd name="T49" fmla="*/ 74 h 184"/>
                <a:gd name="T50" fmla="*/ 89 w 107"/>
                <a:gd name="T51" fmla="*/ 85 h 184"/>
                <a:gd name="T52" fmla="*/ 105 w 107"/>
                <a:gd name="T53" fmla="*/ 114 h 184"/>
                <a:gd name="T54" fmla="*/ 90 w 107"/>
                <a:gd name="T55" fmla="*/ 153 h 184"/>
                <a:gd name="T56" fmla="*/ 63 w 107"/>
                <a:gd name="T57" fmla="*/ 163 h 184"/>
                <a:gd name="T58" fmla="*/ 65 w 107"/>
                <a:gd name="T59" fmla="*/ 184 h 184"/>
                <a:gd name="T60" fmla="*/ 42 w 107"/>
                <a:gd name="T61" fmla="*/ 36 h 184"/>
                <a:gd name="T62" fmla="*/ 29 w 107"/>
                <a:gd name="T63" fmla="*/ 42 h 184"/>
                <a:gd name="T64" fmla="*/ 26 w 107"/>
                <a:gd name="T65" fmla="*/ 55 h 184"/>
                <a:gd name="T66" fmla="*/ 34 w 107"/>
                <a:gd name="T67" fmla="*/ 68 h 184"/>
                <a:gd name="T68" fmla="*/ 45 w 107"/>
                <a:gd name="T69" fmla="*/ 72 h 184"/>
                <a:gd name="T70" fmla="*/ 42 w 107"/>
                <a:gd name="T71" fmla="*/ 36 h 184"/>
                <a:gd name="T72" fmla="*/ 61 w 107"/>
                <a:gd name="T73" fmla="*/ 141 h 184"/>
                <a:gd name="T74" fmla="*/ 73 w 107"/>
                <a:gd name="T75" fmla="*/ 136 h 184"/>
                <a:gd name="T76" fmla="*/ 77 w 107"/>
                <a:gd name="T77" fmla="*/ 120 h 184"/>
                <a:gd name="T78" fmla="*/ 70 w 107"/>
                <a:gd name="T79" fmla="*/ 106 h 184"/>
                <a:gd name="T80" fmla="*/ 58 w 107"/>
                <a:gd name="T81" fmla="*/ 101 h 184"/>
                <a:gd name="T82" fmla="*/ 61 w 107"/>
                <a:gd name="T83" fmla="*/ 14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84">
                  <a:moveTo>
                    <a:pt x="65" y="184"/>
                  </a:moveTo>
                  <a:cubicBezTo>
                    <a:pt x="55" y="184"/>
                    <a:pt x="55" y="184"/>
                    <a:pt x="55" y="18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40" y="164"/>
                    <a:pt x="30" y="162"/>
                    <a:pt x="23" y="158"/>
                  </a:cubicBezTo>
                  <a:cubicBezTo>
                    <a:pt x="11" y="152"/>
                    <a:pt x="4" y="139"/>
                    <a:pt x="3" y="120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6"/>
                    <a:pt x="33" y="132"/>
                    <a:pt x="35" y="135"/>
                  </a:cubicBezTo>
                  <a:cubicBezTo>
                    <a:pt x="38" y="139"/>
                    <a:pt x="44" y="141"/>
                    <a:pt x="52" y="142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26" y="95"/>
                    <a:pt x="17" y="90"/>
                    <a:pt x="11" y="84"/>
                  </a:cubicBezTo>
                  <a:cubicBezTo>
                    <a:pt x="5" y="78"/>
                    <a:pt x="2" y="70"/>
                    <a:pt x="1" y="60"/>
                  </a:cubicBezTo>
                  <a:cubicBezTo>
                    <a:pt x="0" y="54"/>
                    <a:pt x="1" y="48"/>
                    <a:pt x="2" y="43"/>
                  </a:cubicBezTo>
                  <a:cubicBezTo>
                    <a:pt x="4" y="38"/>
                    <a:pt x="6" y="33"/>
                    <a:pt x="10" y="29"/>
                  </a:cubicBezTo>
                  <a:cubicBezTo>
                    <a:pt x="14" y="24"/>
                    <a:pt x="19" y="20"/>
                    <a:pt x="25" y="18"/>
                  </a:cubicBezTo>
                  <a:cubicBezTo>
                    <a:pt x="28" y="16"/>
                    <a:pt x="33" y="15"/>
                    <a:pt x="40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1" y="13"/>
                    <a:pt x="70" y="15"/>
                    <a:pt x="76" y="19"/>
                  </a:cubicBezTo>
                  <a:cubicBezTo>
                    <a:pt x="88" y="25"/>
                    <a:pt x="95" y="36"/>
                    <a:pt x="97" y="52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49"/>
                    <a:pt x="68" y="44"/>
                    <a:pt x="66" y="42"/>
                  </a:cubicBezTo>
                  <a:cubicBezTo>
                    <a:pt x="63" y="37"/>
                    <a:pt x="59" y="35"/>
                    <a:pt x="52" y="3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72" y="78"/>
                    <a:pt x="83" y="82"/>
                    <a:pt x="89" y="85"/>
                  </a:cubicBezTo>
                  <a:cubicBezTo>
                    <a:pt x="98" y="92"/>
                    <a:pt x="104" y="101"/>
                    <a:pt x="105" y="114"/>
                  </a:cubicBezTo>
                  <a:cubicBezTo>
                    <a:pt x="107" y="131"/>
                    <a:pt x="101" y="144"/>
                    <a:pt x="90" y="153"/>
                  </a:cubicBezTo>
                  <a:cubicBezTo>
                    <a:pt x="83" y="158"/>
                    <a:pt x="74" y="161"/>
                    <a:pt x="63" y="163"/>
                  </a:cubicBezTo>
                  <a:lnTo>
                    <a:pt x="65" y="184"/>
                  </a:lnTo>
                  <a:close/>
                  <a:moveTo>
                    <a:pt x="42" y="36"/>
                  </a:moveTo>
                  <a:cubicBezTo>
                    <a:pt x="36" y="37"/>
                    <a:pt x="32" y="39"/>
                    <a:pt x="29" y="42"/>
                  </a:cubicBezTo>
                  <a:cubicBezTo>
                    <a:pt x="27" y="45"/>
                    <a:pt x="26" y="50"/>
                    <a:pt x="26" y="55"/>
                  </a:cubicBezTo>
                  <a:cubicBezTo>
                    <a:pt x="27" y="60"/>
                    <a:pt x="29" y="65"/>
                    <a:pt x="34" y="68"/>
                  </a:cubicBezTo>
                  <a:cubicBezTo>
                    <a:pt x="36" y="69"/>
                    <a:pt x="40" y="71"/>
                    <a:pt x="45" y="72"/>
                  </a:cubicBezTo>
                  <a:lnTo>
                    <a:pt x="42" y="36"/>
                  </a:lnTo>
                  <a:close/>
                  <a:moveTo>
                    <a:pt x="61" y="141"/>
                  </a:moveTo>
                  <a:cubicBezTo>
                    <a:pt x="67" y="140"/>
                    <a:pt x="70" y="138"/>
                    <a:pt x="73" y="136"/>
                  </a:cubicBezTo>
                  <a:cubicBezTo>
                    <a:pt x="76" y="133"/>
                    <a:pt x="78" y="127"/>
                    <a:pt x="77" y="120"/>
                  </a:cubicBezTo>
                  <a:cubicBezTo>
                    <a:pt x="77" y="114"/>
                    <a:pt x="74" y="109"/>
                    <a:pt x="70" y="106"/>
                  </a:cubicBezTo>
                  <a:cubicBezTo>
                    <a:pt x="68" y="105"/>
                    <a:pt x="64" y="103"/>
                    <a:pt x="58" y="101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67" name="Familie" hidden="1">
            <a:extLst>
              <a:ext uri="{FF2B5EF4-FFF2-40B4-BE49-F238E27FC236}">
                <a16:creationId xmlns:a16="http://schemas.microsoft.com/office/drawing/2014/main" id="{8EE550A2-DD4B-42B7-BCE2-8C5824266C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07497" y="1415653"/>
            <a:ext cx="1243013" cy="1026320"/>
            <a:chOff x="2484" y="566"/>
            <a:chExt cx="1044" cy="862"/>
          </a:xfrm>
        </p:grpSpPr>
        <p:sp>
          <p:nvSpPr>
            <p:cNvPr id="268" name="Freeform 159">
              <a:extLst>
                <a:ext uri="{FF2B5EF4-FFF2-40B4-BE49-F238E27FC236}">
                  <a16:creationId xmlns:a16="http://schemas.microsoft.com/office/drawing/2014/main" id="{F83A0153-85E5-4E7E-AE80-3F02D6F39B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9" y="894"/>
              <a:ext cx="559" cy="427"/>
            </a:xfrm>
            <a:custGeom>
              <a:avLst/>
              <a:gdLst>
                <a:gd name="T0" fmla="*/ 0 w 852"/>
                <a:gd name="T1" fmla="*/ 457 h 650"/>
                <a:gd name="T2" fmla="*/ 426 w 852"/>
                <a:gd name="T3" fmla="*/ 650 h 650"/>
                <a:gd name="T4" fmla="*/ 852 w 852"/>
                <a:gd name="T5" fmla="*/ 457 h 650"/>
                <a:gd name="T6" fmla="*/ 426 w 852"/>
                <a:gd name="T7" fmla="*/ 0 h 650"/>
                <a:gd name="T8" fmla="*/ 0 w 852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650">
                  <a:moveTo>
                    <a:pt x="0" y="457"/>
                  </a:moveTo>
                  <a:cubicBezTo>
                    <a:pt x="109" y="576"/>
                    <a:pt x="259" y="650"/>
                    <a:pt x="426" y="650"/>
                  </a:cubicBezTo>
                  <a:cubicBezTo>
                    <a:pt x="593" y="650"/>
                    <a:pt x="744" y="576"/>
                    <a:pt x="852" y="457"/>
                  </a:cubicBezTo>
                  <a:cubicBezTo>
                    <a:pt x="852" y="165"/>
                    <a:pt x="661" y="0"/>
                    <a:pt x="426" y="0"/>
                  </a:cubicBezTo>
                  <a:cubicBezTo>
                    <a:pt x="192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69" name="Oval 160">
              <a:extLst>
                <a:ext uri="{FF2B5EF4-FFF2-40B4-BE49-F238E27FC236}">
                  <a16:creationId xmlns:a16="http://schemas.microsoft.com/office/drawing/2014/main" id="{3ED8C7DF-6CDF-4F60-A3CE-BE5359F67A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11" y="566"/>
              <a:ext cx="295" cy="302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0" name="Freeform 161">
              <a:extLst>
                <a:ext uri="{FF2B5EF4-FFF2-40B4-BE49-F238E27FC236}">
                  <a16:creationId xmlns:a16="http://schemas.microsoft.com/office/drawing/2014/main" id="{83998870-2F4A-4527-B548-9E52BE7E4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4" y="894"/>
              <a:ext cx="558" cy="42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1" name="Oval 162">
              <a:extLst>
                <a:ext uri="{FF2B5EF4-FFF2-40B4-BE49-F238E27FC236}">
                  <a16:creationId xmlns:a16="http://schemas.microsoft.com/office/drawing/2014/main" id="{479233B5-9D7F-41B5-9956-A95725793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5" y="566"/>
              <a:ext cx="296" cy="302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2" name="Freeform 163">
              <a:extLst>
                <a:ext uri="{FF2B5EF4-FFF2-40B4-BE49-F238E27FC236}">
                  <a16:creationId xmlns:a16="http://schemas.microsoft.com/office/drawing/2014/main" id="{C7CD0010-4BC6-40D0-A3A4-ADFF556E73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09" y="1240"/>
              <a:ext cx="246" cy="188"/>
            </a:xfrm>
            <a:custGeom>
              <a:avLst/>
              <a:gdLst>
                <a:gd name="T0" fmla="*/ 0 w 374"/>
                <a:gd name="T1" fmla="*/ 201 h 285"/>
                <a:gd name="T2" fmla="*/ 187 w 374"/>
                <a:gd name="T3" fmla="*/ 285 h 285"/>
                <a:gd name="T4" fmla="*/ 374 w 374"/>
                <a:gd name="T5" fmla="*/ 201 h 285"/>
                <a:gd name="T6" fmla="*/ 187 w 374"/>
                <a:gd name="T7" fmla="*/ 0 h 285"/>
                <a:gd name="T8" fmla="*/ 0 w 374"/>
                <a:gd name="T9" fmla="*/ 20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285">
                  <a:moveTo>
                    <a:pt x="0" y="201"/>
                  </a:moveTo>
                  <a:cubicBezTo>
                    <a:pt x="47" y="253"/>
                    <a:pt x="114" y="285"/>
                    <a:pt x="187" y="285"/>
                  </a:cubicBezTo>
                  <a:cubicBezTo>
                    <a:pt x="260" y="285"/>
                    <a:pt x="326" y="253"/>
                    <a:pt x="374" y="201"/>
                  </a:cubicBezTo>
                  <a:cubicBezTo>
                    <a:pt x="374" y="73"/>
                    <a:pt x="290" y="0"/>
                    <a:pt x="187" y="0"/>
                  </a:cubicBezTo>
                  <a:cubicBezTo>
                    <a:pt x="84" y="0"/>
                    <a:pt x="0" y="73"/>
                    <a:pt x="0" y="20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3" name="Oval 164">
              <a:extLst>
                <a:ext uri="{FF2B5EF4-FFF2-40B4-BE49-F238E27FC236}">
                  <a16:creationId xmlns:a16="http://schemas.microsoft.com/office/drawing/2014/main" id="{FAE1BB2E-9012-4BCE-84EE-7103A3FC9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52" y="1068"/>
              <a:ext cx="160" cy="164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4" name="Freeform 165">
              <a:extLst>
                <a:ext uri="{FF2B5EF4-FFF2-40B4-BE49-F238E27FC236}">
                  <a16:creationId xmlns:a16="http://schemas.microsoft.com/office/drawing/2014/main" id="{FE6EDDE4-E627-4CB2-A09F-2511D9BC0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3" y="1145"/>
              <a:ext cx="371" cy="283"/>
            </a:xfrm>
            <a:custGeom>
              <a:avLst/>
              <a:gdLst>
                <a:gd name="T0" fmla="*/ 0 w 564"/>
                <a:gd name="T1" fmla="*/ 303 h 430"/>
                <a:gd name="T2" fmla="*/ 282 w 564"/>
                <a:gd name="T3" fmla="*/ 430 h 430"/>
                <a:gd name="T4" fmla="*/ 564 w 564"/>
                <a:gd name="T5" fmla="*/ 303 h 430"/>
                <a:gd name="T6" fmla="*/ 282 w 564"/>
                <a:gd name="T7" fmla="*/ 0 h 430"/>
                <a:gd name="T8" fmla="*/ 0 w 564"/>
                <a:gd name="T9" fmla="*/ 3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430">
                  <a:moveTo>
                    <a:pt x="0" y="303"/>
                  </a:moveTo>
                  <a:cubicBezTo>
                    <a:pt x="72" y="381"/>
                    <a:pt x="171" y="430"/>
                    <a:pt x="282" y="430"/>
                  </a:cubicBezTo>
                  <a:cubicBezTo>
                    <a:pt x="392" y="430"/>
                    <a:pt x="492" y="381"/>
                    <a:pt x="564" y="303"/>
                  </a:cubicBezTo>
                  <a:cubicBezTo>
                    <a:pt x="564" y="109"/>
                    <a:pt x="437" y="0"/>
                    <a:pt x="282" y="0"/>
                  </a:cubicBezTo>
                  <a:cubicBezTo>
                    <a:pt x="127" y="0"/>
                    <a:pt x="0" y="109"/>
                    <a:pt x="0" y="303"/>
                  </a:cubicBezTo>
                  <a:close/>
                </a:path>
              </a:pathLst>
            </a:cu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5" name="Oval 166">
              <a:extLst>
                <a:ext uri="{FF2B5EF4-FFF2-40B4-BE49-F238E27FC236}">
                  <a16:creationId xmlns:a16="http://schemas.microsoft.com/office/drawing/2014/main" id="{76675777-713F-4CCB-98B7-79E270CD1F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8" y="885"/>
              <a:ext cx="241" cy="247"/>
            </a:xfrm>
            <a:prstGeom prst="ellipse">
              <a:avLst/>
            </a:prstGeom>
            <a:solidFill>
              <a:srgbClr val="FFFFFF"/>
            </a:solidFill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6" name="Line 167">
              <a:extLst>
                <a:ext uri="{FF2B5EF4-FFF2-40B4-BE49-F238E27FC236}">
                  <a16:creationId xmlns:a16="http://schemas.microsoft.com/office/drawing/2014/main" id="{063CD08F-11B7-42D8-BFCE-7022F1866B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32" y="1030"/>
              <a:ext cx="0" cy="50"/>
            </a:xfrm>
            <a:prstGeom prst="line">
              <a:avLst/>
            </a:prstGeom>
            <a:noFill/>
            <a:ln w="23813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7" name="Line 168">
              <a:extLst>
                <a:ext uri="{FF2B5EF4-FFF2-40B4-BE49-F238E27FC236}">
                  <a16:creationId xmlns:a16="http://schemas.microsoft.com/office/drawing/2014/main" id="{25C278D1-03AB-47C9-B4A4-1B49C943054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8" name="Line 169">
              <a:extLst>
                <a:ext uri="{FF2B5EF4-FFF2-40B4-BE49-F238E27FC236}">
                  <a16:creationId xmlns:a16="http://schemas.microsoft.com/office/drawing/2014/main" id="{3ECF3675-6663-4893-8F11-34F98743059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407" y="1007"/>
              <a:ext cx="0" cy="0"/>
            </a:xfrm>
            <a:prstGeom prst="line">
              <a:avLst/>
            </a:pr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79" name="Freeform 170">
              <a:extLst>
                <a:ext uri="{FF2B5EF4-FFF2-40B4-BE49-F238E27FC236}">
                  <a16:creationId xmlns:a16="http://schemas.microsoft.com/office/drawing/2014/main" id="{C617AB11-E909-433D-8D41-035BF8D08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0" name="Freeform 171">
              <a:extLst>
                <a:ext uri="{FF2B5EF4-FFF2-40B4-BE49-F238E27FC236}">
                  <a16:creationId xmlns:a16="http://schemas.microsoft.com/office/drawing/2014/main" id="{52E1A9D8-D002-4F5A-AFCB-4A1D2877E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0" y="939"/>
              <a:ext cx="128" cy="67"/>
            </a:xfrm>
            <a:custGeom>
              <a:avLst/>
              <a:gdLst>
                <a:gd name="T0" fmla="*/ 30 w 195"/>
                <a:gd name="T1" fmla="*/ 102 h 102"/>
                <a:gd name="T2" fmla="*/ 192 w 195"/>
                <a:gd name="T3" fmla="*/ 48 h 102"/>
                <a:gd name="T4" fmla="*/ 0 w 195"/>
                <a:gd name="T5" fmla="*/ 1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02">
                  <a:moveTo>
                    <a:pt x="30" y="102"/>
                  </a:moveTo>
                  <a:cubicBezTo>
                    <a:pt x="133" y="90"/>
                    <a:pt x="195" y="73"/>
                    <a:pt x="192" y="48"/>
                  </a:cubicBezTo>
                  <a:cubicBezTo>
                    <a:pt x="189" y="23"/>
                    <a:pt x="103" y="0"/>
                    <a:pt x="0" y="12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1" name="Freeform 172">
              <a:extLst>
                <a:ext uri="{FF2B5EF4-FFF2-40B4-BE49-F238E27FC236}">
                  <a16:creationId xmlns:a16="http://schemas.microsoft.com/office/drawing/2014/main" id="{2EE3361F-DCB8-484E-AF24-89F76822C0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7" y="1025"/>
              <a:ext cx="70" cy="35"/>
            </a:xfrm>
            <a:custGeom>
              <a:avLst/>
              <a:gdLst>
                <a:gd name="T0" fmla="*/ 53 w 106"/>
                <a:gd name="T1" fmla="*/ 21 h 54"/>
                <a:gd name="T2" fmla="*/ 102 w 106"/>
                <a:gd name="T3" fmla="*/ 0 h 54"/>
                <a:gd name="T4" fmla="*/ 106 w 106"/>
                <a:gd name="T5" fmla="*/ 1 h 54"/>
                <a:gd name="T6" fmla="*/ 106 w 106"/>
                <a:gd name="T7" fmla="*/ 52 h 54"/>
                <a:gd name="T8" fmla="*/ 102 w 106"/>
                <a:gd name="T9" fmla="*/ 53 h 54"/>
                <a:gd name="T10" fmla="*/ 53 w 106"/>
                <a:gd name="T11" fmla="*/ 32 h 54"/>
                <a:gd name="T12" fmla="*/ 4 w 106"/>
                <a:gd name="T13" fmla="*/ 53 h 54"/>
                <a:gd name="T14" fmla="*/ 0 w 106"/>
                <a:gd name="T15" fmla="*/ 52 h 54"/>
                <a:gd name="T16" fmla="*/ 0 w 106"/>
                <a:gd name="T17" fmla="*/ 1 h 54"/>
                <a:gd name="T18" fmla="*/ 4 w 106"/>
                <a:gd name="T19" fmla="*/ 0 h 54"/>
                <a:gd name="T20" fmla="*/ 53 w 106"/>
                <a:gd name="T21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4">
                  <a:moveTo>
                    <a:pt x="53" y="2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0"/>
                    <a:pt x="106" y="1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5" y="53"/>
                    <a:pt x="104" y="54"/>
                    <a:pt x="102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4"/>
                    <a:pt x="1" y="53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2" name="Freeform 173">
              <a:extLst>
                <a:ext uri="{FF2B5EF4-FFF2-40B4-BE49-F238E27FC236}">
                  <a16:creationId xmlns:a16="http://schemas.microsoft.com/office/drawing/2014/main" id="{D989C8E0-D51C-4AF8-9B1D-771DA753F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solidFill>
              <a:srgbClr val="FFFFFF"/>
            </a:solidFill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3" name="Freeform 174">
              <a:extLst>
                <a:ext uri="{FF2B5EF4-FFF2-40B4-BE49-F238E27FC236}">
                  <a16:creationId xmlns:a16="http://schemas.microsoft.com/office/drawing/2014/main" id="{4B8A9D79-D645-4833-9E86-2F2FEF9CC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8" y="883"/>
              <a:ext cx="241" cy="123"/>
            </a:xfrm>
            <a:custGeom>
              <a:avLst/>
              <a:gdLst>
                <a:gd name="T0" fmla="*/ 368 w 368"/>
                <a:gd name="T1" fmla="*/ 188 h 188"/>
                <a:gd name="T2" fmla="*/ 184 w 368"/>
                <a:gd name="T3" fmla="*/ 0 h 188"/>
                <a:gd name="T4" fmla="*/ 0 w 368"/>
                <a:gd name="T5" fmla="*/ 188 h 188"/>
                <a:gd name="T6" fmla="*/ 368 w 368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88">
                  <a:moveTo>
                    <a:pt x="368" y="188"/>
                  </a:moveTo>
                  <a:cubicBezTo>
                    <a:pt x="368" y="84"/>
                    <a:pt x="286" y="0"/>
                    <a:pt x="184" y="0"/>
                  </a:cubicBezTo>
                  <a:cubicBezTo>
                    <a:pt x="82" y="0"/>
                    <a:pt x="0" y="84"/>
                    <a:pt x="0" y="188"/>
                  </a:cubicBezTo>
                  <a:cubicBezTo>
                    <a:pt x="368" y="188"/>
                    <a:pt x="368" y="188"/>
                    <a:pt x="368" y="188"/>
                  </a:cubicBezTo>
                </a:path>
              </a:pathLst>
            </a:custGeom>
            <a:noFill/>
            <a:ln w="23813" cap="rnd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84" name="Ektepar" hidden="1">
            <a:extLst>
              <a:ext uri="{FF2B5EF4-FFF2-40B4-BE49-F238E27FC236}">
                <a16:creationId xmlns:a16="http://schemas.microsoft.com/office/drawing/2014/main" id="{ACCEA79C-69C2-41A0-84A3-81A02D847C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47976" y="1443039"/>
            <a:ext cx="1162051" cy="971551"/>
            <a:chOff x="1152" y="582"/>
            <a:chExt cx="976" cy="816"/>
          </a:xfrm>
        </p:grpSpPr>
        <p:sp>
          <p:nvSpPr>
            <p:cNvPr id="285" name="Freeform 178">
              <a:extLst>
                <a:ext uri="{FF2B5EF4-FFF2-40B4-BE49-F238E27FC236}">
                  <a16:creationId xmlns:a16="http://schemas.microsoft.com/office/drawing/2014/main" id="{29F44E9E-E546-4C74-91AA-8E9D6A2B1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57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5 w 851"/>
                <a:gd name="T3" fmla="*/ 650 h 650"/>
                <a:gd name="T4" fmla="*/ 851 w 851"/>
                <a:gd name="T5" fmla="*/ 457 h 650"/>
                <a:gd name="T6" fmla="*/ 425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5" y="650"/>
                  </a:cubicBezTo>
                  <a:cubicBezTo>
                    <a:pt x="592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5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6" name="Oval 179">
              <a:extLst>
                <a:ext uri="{FF2B5EF4-FFF2-40B4-BE49-F238E27FC236}">
                  <a16:creationId xmlns:a16="http://schemas.microsoft.com/office/drawing/2014/main" id="{A981DE44-1ECE-4F09-A8E3-C11A9DFD2C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91" y="625"/>
              <a:ext cx="302" cy="31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7" name="Freeform 180">
              <a:extLst>
                <a:ext uri="{FF2B5EF4-FFF2-40B4-BE49-F238E27FC236}">
                  <a16:creationId xmlns:a16="http://schemas.microsoft.com/office/drawing/2014/main" id="{7F16AB92-FE38-4DDD-BABA-7A84910F9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016"/>
              <a:ext cx="219" cy="72"/>
            </a:xfrm>
            <a:custGeom>
              <a:avLst/>
              <a:gdLst>
                <a:gd name="T0" fmla="*/ 163 w 327"/>
                <a:gd name="T1" fmla="*/ 42 h 107"/>
                <a:gd name="T2" fmla="*/ 262 w 327"/>
                <a:gd name="T3" fmla="*/ 0 h 107"/>
                <a:gd name="T4" fmla="*/ 269 w 327"/>
                <a:gd name="T5" fmla="*/ 2 h 107"/>
                <a:gd name="T6" fmla="*/ 323 w 327"/>
                <a:gd name="T7" fmla="*/ 46 h 107"/>
                <a:gd name="T8" fmla="*/ 323 w 327"/>
                <a:gd name="T9" fmla="*/ 60 h 107"/>
                <a:gd name="T10" fmla="*/ 269 w 327"/>
                <a:gd name="T11" fmla="*/ 105 h 107"/>
                <a:gd name="T12" fmla="*/ 262 w 327"/>
                <a:gd name="T13" fmla="*/ 107 h 107"/>
                <a:gd name="T14" fmla="*/ 163 w 327"/>
                <a:gd name="T15" fmla="*/ 65 h 107"/>
                <a:gd name="T16" fmla="*/ 64 w 327"/>
                <a:gd name="T17" fmla="*/ 107 h 107"/>
                <a:gd name="T18" fmla="*/ 58 w 327"/>
                <a:gd name="T19" fmla="*/ 105 h 107"/>
                <a:gd name="T20" fmla="*/ 4 w 327"/>
                <a:gd name="T21" fmla="*/ 60 h 107"/>
                <a:gd name="T22" fmla="*/ 4 w 327"/>
                <a:gd name="T23" fmla="*/ 46 h 107"/>
                <a:gd name="T24" fmla="*/ 58 w 327"/>
                <a:gd name="T25" fmla="*/ 2 h 107"/>
                <a:gd name="T26" fmla="*/ 64 w 327"/>
                <a:gd name="T27" fmla="*/ 0 h 107"/>
                <a:gd name="T28" fmla="*/ 163 w 327"/>
                <a:gd name="T2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7">
                  <a:moveTo>
                    <a:pt x="163" y="42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5" y="0"/>
                    <a:pt x="267" y="0"/>
                    <a:pt x="269" y="2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7" y="50"/>
                    <a:pt x="327" y="56"/>
                    <a:pt x="323" y="60"/>
                  </a:cubicBezTo>
                  <a:cubicBezTo>
                    <a:pt x="269" y="105"/>
                    <a:pt x="269" y="105"/>
                    <a:pt x="269" y="105"/>
                  </a:cubicBezTo>
                  <a:cubicBezTo>
                    <a:pt x="267" y="106"/>
                    <a:pt x="265" y="107"/>
                    <a:pt x="262" y="107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07"/>
                    <a:pt x="60" y="106"/>
                    <a:pt x="58" y="10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6"/>
                    <a:pt x="0" y="50"/>
                    <a:pt x="4" y="46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0" y="0"/>
                    <a:pt x="62" y="0"/>
                    <a:pt x="64" y="0"/>
                  </a:cubicBezTo>
                  <a:lnTo>
                    <a:pt x="16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8" name="Freeform 181">
              <a:extLst>
                <a:ext uri="{FF2B5EF4-FFF2-40B4-BE49-F238E27FC236}">
                  <a16:creationId xmlns:a16="http://schemas.microsoft.com/office/drawing/2014/main" id="{05358836-00C4-4676-96D9-620154B7D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" y="961"/>
              <a:ext cx="571" cy="437"/>
            </a:xfrm>
            <a:custGeom>
              <a:avLst/>
              <a:gdLst>
                <a:gd name="T0" fmla="*/ 0 w 851"/>
                <a:gd name="T1" fmla="*/ 457 h 650"/>
                <a:gd name="T2" fmla="*/ 426 w 851"/>
                <a:gd name="T3" fmla="*/ 650 h 650"/>
                <a:gd name="T4" fmla="*/ 851 w 851"/>
                <a:gd name="T5" fmla="*/ 457 h 650"/>
                <a:gd name="T6" fmla="*/ 426 w 851"/>
                <a:gd name="T7" fmla="*/ 0 h 650"/>
                <a:gd name="T8" fmla="*/ 0 w 851"/>
                <a:gd name="T9" fmla="*/ 4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1" h="650">
                  <a:moveTo>
                    <a:pt x="0" y="457"/>
                  </a:moveTo>
                  <a:cubicBezTo>
                    <a:pt x="108" y="576"/>
                    <a:pt x="259" y="650"/>
                    <a:pt x="426" y="650"/>
                  </a:cubicBezTo>
                  <a:cubicBezTo>
                    <a:pt x="593" y="650"/>
                    <a:pt x="743" y="576"/>
                    <a:pt x="851" y="457"/>
                  </a:cubicBezTo>
                  <a:cubicBezTo>
                    <a:pt x="851" y="165"/>
                    <a:pt x="660" y="0"/>
                    <a:pt x="426" y="0"/>
                  </a:cubicBezTo>
                  <a:cubicBezTo>
                    <a:pt x="191" y="0"/>
                    <a:pt x="0" y="165"/>
                    <a:pt x="0" y="45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89" name="Oval 182">
              <a:extLst>
                <a:ext uri="{FF2B5EF4-FFF2-40B4-BE49-F238E27FC236}">
                  <a16:creationId xmlns:a16="http://schemas.microsoft.com/office/drawing/2014/main" id="{47B3E720-B780-4EAF-885F-F93C57CAF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7" y="625"/>
              <a:ext cx="302" cy="31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0" name="Freeform 183">
              <a:extLst>
                <a:ext uri="{FF2B5EF4-FFF2-40B4-BE49-F238E27FC236}">
                  <a16:creationId xmlns:a16="http://schemas.microsoft.com/office/drawing/2014/main" id="{79B62053-6CCE-4A10-A677-DC6F42BF9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4" y="582"/>
              <a:ext cx="388" cy="413"/>
            </a:xfrm>
            <a:custGeom>
              <a:avLst/>
              <a:gdLst>
                <a:gd name="T0" fmla="*/ 0 w 578"/>
                <a:gd name="T1" fmla="*/ 614 h 614"/>
                <a:gd name="T2" fmla="*/ 0 w 578"/>
                <a:gd name="T3" fmla="*/ 255 h 614"/>
                <a:gd name="T4" fmla="*/ 289 w 578"/>
                <a:gd name="T5" fmla="*/ 0 h 614"/>
                <a:gd name="T6" fmla="*/ 578 w 578"/>
                <a:gd name="T7" fmla="*/ 255 h 614"/>
                <a:gd name="T8" fmla="*/ 578 w 578"/>
                <a:gd name="T9" fmla="*/ 60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614">
                  <a:moveTo>
                    <a:pt x="0" y="614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114"/>
                    <a:pt x="151" y="0"/>
                    <a:pt x="289" y="0"/>
                  </a:cubicBezTo>
                  <a:cubicBezTo>
                    <a:pt x="426" y="0"/>
                    <a:pt x="578" y="114"/>
                    <a:pt x="578" y="255"/>
                  </a:cubicBezTo>
                  <a:cubicBezTo>
                    <a:pt x="578" y="607"/>
                    <a:pt x="578" y="607"/>
                    <a:pt x="578" y="607"/>
                  </a:cubicBezTo>
                </a:path>
              </a:pathLst>
            </a:custGeom>
            <a:noFill/>
            <a:ln w="25400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291" name="Byggekloss" hidden="1">
            <a:extLst>
              <a:ext uri="{FF2B5EF4-FFF2-40B4-BE49-F238E27FC236}">
                <a16:creationId xmlns:a16="http://schemas.microsoft.com/office/drawing/2014/main" id="{3584EB3C-C470-45B4-B493-A6CC649CC0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00353" y="1517455"/>
            <a:ext cx="1257301" cy="822722"/>
            <a:chOff x="2705" y="1748"/>
            <a:chExt cx="1056" cy="691"/>
          </a:xfrm>
        </p:grpSpPr>
        <p:sp>
          <p:nvSpPr>
            <p:cNvPr id="292" name="Rectangle 187">
              <a:extLst>
                <a:ext uri="{FF2B5EF4-FFF2-40B4-BE49-F238E27FC236}">
                  <a16:creationId xmlns:a16="http://schemas.microsoft.com/office/drawing/2014/main" id="{1351B2FE-43BA-443C-A886-02681E6575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5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3" name="Rectangle 188">
              <a:extLst>
                <a:ext uri="{FF2B5EF4-FFF2-40B4-BE49-F238E27FC236}">
                  <a16:creationId xmlns:a16="http://schemas.microsoft.com/office/drawing/2014/main" id="{2B09E3B7-EDE2-425B-8F5B-3721D70D1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48" y="2189"/>
              <a:ext cx="513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4" name="Rectangle 189">
              <a:extLst>
                <a:ext uri="{FF2B5EF4-FFF2-40B4-BE49-F238E27FC236}">
                  <a16:creationId xmlns:a16="http://schemas.microsoft.com/office/drawing/2014/main" id="{711E01D7-8F4D-46B5-A053-A871ACE52C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11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5" name="Rectangle 190">
              <a:extLst>
                <a:ext uri="{FF2B5EF4-FFF2-40B4-BE49-F238E27FC236}">
                  <a16:creationId xmlns:a16="http://schemas.microsoft.com/office/drawing/2014/main" id="{E5F18CC2-97A1-4284-95FC-E953EEBD16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66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6" name="Rectangle 191">
              <a:extLst>
                <a:ext uri="{FF2B5EF4-FFF2-40B4-BE49-F238E27FC236}">
                  <a16:creationId xmlns:a16="http://schemas.microsoft.com/office/drawing/2014/main" id="{91ACA202-7765-48B2-875D-ED317A8048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1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7" name="Freeform 192">
              <a:extLst>
                <a:ext uri="{FF2B5EF4-FFF2-40B4-BE49-F238E27FC236}">
                  <a16:creationId xmlns:a16="http://schemas.microsoft.com/office/drawing/2014/main" id="{7231202D-7723-46BB-87D9-EB9EC7E47F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4" y="1768"/>
              <a:ext cx="542" cy="318"/>
            </a:xfrm>
            <a:custGeom>
              <a:avLst/>
              <a:gdLst>
                <a:gd name="T0" fmla="*/ 542 w 542"/>
                <a:gd name="T1" fmla="*/ 248 h 318"/>
                <a:gd name="T2" fmla="*/ 34 w 542"/>
                <a:gd name="T3" fmla="*/ 318 h 318"/>
                <a:gd name="T4" fmla="*/ 0 w 542"/>
                <a:gd name="T5" fmla="*/ 70 h 318"/>
                <a:gd name="T6" fmla="*/ 508 w 542"/>
                <a:gd name="T7" fmla="*/ 0 h 318"/>
                <a:gd name="T8" fmla="*/ 542 w 542"/>
                <a:gd name="T9" fmla="*/ 24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318">
                  <a:moveTo>
                    <a:pt x="542" y="248"/>
                  </a:moveTo>
                  <a:lnTo>
                    <a:pt x="34" y="318"/>
                  </a:lnTo>
                  <a:lnTo>
                    <a:pt x="0" y="70"/>
                  </a:lnTo>
                  <a:lnTo>
                    <a:pt x="508" y="0"/>
                  </a:lnTo>
                  <a:lnTo>
                    <a:pt x="542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8" name="Freeform 193">
              <a:extLst>
                <a:ext uri="{FF2B5EF4-FFF2-40B4-BE49-F238E27FC236}">
                  <a16:creationId xmlns:a16="http://schemas.microsoft.com/office/drawing/2014/main" id="{10B75FA1-A117-48EC-B1C7-16A97D542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3" y="1790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299" name="Freeform 194">
              <a:extLst>
                <a:ext uri="{FF2B5EF4-FFF2-40B4-BE49-F238E27FC236}">
                  <a16:creationId xmlns:a16="http://schemas.microsoft.com/office/drawing/2014/main" id="{293D5AD5-6599-4CA7-878C-4D270C69C6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" y="1769"/>
              <a:ext cx="84" cy="69"/>
            </a:xfrm>
            <a:custGeom>
              <a:avLst/>
              <a:gdLst>
                <a:gd name="T0" fmla="*/ 84 w 84"/>
                <a:gd name="T1" fmla="*/ 58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8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0" name="Freeform 195">
              <a:extLst>
                <a:ext uri="{FF2B5EF4-FFF2-40B4-BE49-F238E27FC236}">
                  <a16:creationId xmlns:a16="http://schemas.microsoft.com/office/drawing/2014/main" id="{1FB13970-7156-40CB-BA14-2D08C57666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9" y="1748"/>
              <a:ext cx="84" cy="69"/>
            </a:xfrm>
            <a:custGeom>
              <a:avLst/>
              <a:gdLst>
                <a:gd name="T0" fmla="*/ 84 w 84"/>
                <a:gd name="T1" fmla="*/ 59 h 69"/>
                <a:gd name="T2" fmla="*/ 8 w 84"/>
                <a:gd name="T3" fmla="*/ 69 h 69"/>
                <a:gd name="T4" fmla="*/ 0 w 84"/>
                <a:gd name="T5" fmla="*/ 10 h 69"/>
                <a:gd name="T6" fmla="*/ 76 w 84"/>
                <a:gd name="T7" fmla="*/ 0 h 69"/>
                <a:gd name="T8" fmla="*/ 84 w 84"/>
                <a:gd name="T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9">
                  <a:moveTo>
                    <a:pt x="84" y="59"/>
                  </a:moveTo>
                  <a:lnTo>
                    <a:pt x="8" y="69"/>
                  </a:lnTo>
                  <a:lnTo>
                    <a:pt x="0" y="10"/>
                  </a:lnTo>
                  <a:lnTo>
                    <a:pt x="76" y="0"/>
                  </a:lnTo>
                  <a:lnTo>
                    <a:pt x="84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1" name="Rectangle 196">
              <a:extLst>
                <a:ext uri="{FF2B5EF4-FFF2-40B4-BE49-F238E27FC236}">
                  <a16:creationId xmlns:a16="http://schemas.microsoft.com/office/drawing/2014/main" id="{0B6A3037-1620-4754-8111-E79A819D6F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69" y="2159"/>
              <a:ext cx="76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2" name="Rectangle 197">
              <a:extLst>
                <a:ext uri="{FF2B5EF4-FFF2-40B4-BE49-F238E27FC236}">
                  <a16:creationId xmlns:a16="http://schemas.microsoft.com/office/drawing/2014/main" id="{31B166FA-C9ED-4889-B94B-7FC5149B0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23" y="2159"/>
              <a:ext cx="77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3" name="Rectangle 198">
              <a:extLst>
                <a:ext uri="{FF2B5EF4-FFF2-40B4-BE49-F238E27FC236}">
                  <a16:creationId xmlns:a16="http://schemas.microsoft.com/office/drawing/2014/main" id="{FBC56260-C7F3-4EA1-81FD-9D926EFB24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7" y="2159"/>
              <a:ext cx="78" cy="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304" name="Baby" hidden="1">
            <a:extLst>
              <a:ext uri="{FF2B5EF4-FFF2-40B4-BE49-F238E27FC236}">
                <a16:creationId xmlns:a16="http://schemas.microsoft.com/office/drawing/2014/main" id="{3042840C-5267-4718-BD6D-CFB62FC14D0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98602" y="1395419"/>
            <a:ext cx="660797" cy="1066803"/>
            <a:chOff x="3889" y="1680"/>
            <a:chExt cx="555" cy="896"/>
          </a:xfrm>
        </p:grpSpPr>
        <p:sp>
          <p:nvSpPr>
            <p:cNvPr id="305" name="Freeform 202">
              <a:extLst>
                <a:ext uri="{FF2B5EF4-FFF2-40B4-BE49-F238E27FC236}">
                  <a16:creationId xmlns:a16="http://schemas.microsoft.com/office/drawing/2014/main" id="{1CB02974-3A52-4FCD-96AA-628CFC3FA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8" y="1680"/>
              <a:ext cx="156" cy="78"/>
            </a:xfrm>
            <a:custGeom>
              <a:avLst/>
              <a:gdLst>
                <a:gd name="T0" fmla="*/ 88 w 175"/>
                <a:gd name="T1" fmla="*/ 35 h 88"/>
                <a:gd name="T2" fmla="*/ 170 w 175"/>
                <a:gd name="T3" fmla="*/ 0 h 88"/>
                <a:gd name="T4" fmla="*/ 175 w 175"/>
                <a:gd name="T5" fmla="*/ 1 h 88"/>
                <a:gd name="T6" fmla="*/ 175 w 175"/>
                <a:gd name="T7" fmla="*/ 87 h 88"/>
                <a:gd name="T8" fmla="*/ 170 w 175"/>
                <a:gd name="T9" fmla="*/ 88 h 88"/>
                <a:gd name="T10" fmla="*/ 88 w 175"/>
                <a:gd name="T11" fmla="*/ 54 h 88"/>
                <a:gd name="T12" fmla="*/ 6 w 175"/>
                <a:gd name="T13" fmla="*/ 88 h 88"/>
                <a:gd name="T14" fmla="*/ 0 w 175"/>
                <a:gd name="T15" fmla="*/ 87 h 88"/>
                <a:gd name="T16" fmla="*/ 0 w 175"/>
                <a:gd name="T17" fmla="*/ 1 h 88"/>
                <a:gd name="T18" fmla="*/ 6 w 175"/>
                <a:gd name="T19" fmla="*/ 0 h 88"/>
                <a:gd name="T20" fmla="*/ 88 w 175"/>
                <a:gd name="T21" fmla="*/ 3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88">
                  <a:moveTo>
                    <a:pt x="88" y="35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0"/>
                    <a:pt x="175" y="1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4" y="88"/>
                    <a:pt x="172" y="88"/>
                    <a:pt x="170" y="8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4" y="88"/>
                    <a:pt x="2" y="88"/>
                    <a:pt x="0" y="8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lnTo>
                    <a:pt x="88" y="35"/>
                  </a:lnTo>
                  <a:close/>
                </a:path>
              </a:pathLst>
            </a:custGeom>
            <a:solidFill>
              <a:srgbClr val="FFFFFF"/>
            </a:solidFill>
            <a:ln w="333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6" name="Line 203">
              <a:extLst>
                <a:ext uri="{FF2B5EF4-FFF2-40B4-BE49-F238E27FC236}">
                  <a16:creationId xmlns:a16="http://schemas.microsoft.com/office/drawing/2014/main" id="{343BBC75-C095-4D1E-B545-CC614ACC1C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166" y="1695"/>
              <a:ext cx="0" cy="96"/>
            </a:xfrm>
            <a:prstGeom prst="line">
              <a:avLst/>
            </a:prstGeom>
            <a:noFill/>
            <a:ln w="33338" cap="flat">
              <a:solidFill>
                <a:srgbClr val="01010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7" name="Freeform 204">
              <a:extLst>
                <a:ext uri="{FF2B5EF4-FFF2-40B4-BE49-F238E27FC236}">
                  <a16:creationId xmlns:a16="http://schemas.microsoft.com/office/drawing/2014/main" id="{118BFBF9-9C77-489D-9514-9E3E453A0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9" y="2152"/>
              <a:ext cx="555" cy="424"/>
            </a:xfrm>
            <a:custGeom>
              <a:avLst/>
              <a:gdLst>
                <a:gd name="T0" fmla="*/ 0 w 620"/>
                <a:gd name="T1" fmla="*/ 333 h 474"/>
                <a:gd name="T2" fmla="*/ 310 w 620"/>
                <a:gd name="T3" fmla="*/ 474 h 474"/>
                <a:gd name="T4" fmla="*/ 620 w 620"/>
                <a:gd name="T5" fmla="*/ 333 h 474"/>
                <a:gd name="T6" fmla="*/ 310 w 620"/>
                <a:gd name="T7" fmla="*/ 0 h 474"/>
                <a:gd name="T8" fmla="*/ 0 w 620"/>
                <a:gd name="T9" fmla="*/ 33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474">
                  <a:moveTo>
                    <a:pt x="0" y="333"/>
                  </a:moveTo>
                  <a:cubicBezTo>
                    <a:pt x="78" y="420"/>
                    <a:pt x="188" y="474"/>
                    <a:pt x="310" y="474"/>
                  </a:cubicBezTo>
                  <a:cubicBezTo>
                    <a:pt x="431" y="474"/>
                    <a:pt x="541" y="420"/>
                    <a:pt x="620" y="333"/>
                  </a:cubicBezTo>
                  <a:cubicBezTo>
                    <a:pt x="620" y="121"/>
                    <a:pt x="481" y="0"/>
                    <a:pt x="310" y="0"/>
                  </a:cubicBezTo>
                  <a:cubicBezTo>
                    <a:pt x="139" y="0"/>
                    <a:pt x="0" y="121"/>
                    <a:pt x="0" y="333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8" name="Oval 205">
              <a:extLst>
                <a:ext uri="{FF2B5EF4-FFF2-40B4-BE49-F238E27FC236}">
                  <a16:creationId xmlns:a16="http://schemas.microsoft.com/office/drawing/2014/main" id="{3CE7F916-09CC-4B02-A3E1-A01015959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85" y="1764"/>
              <a:ext cx="362" cy="370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09" name="Oval 206">
              <a:extLst>
                <a:ext uri="{FF2B5EF4-FFF2-40B4-BE49-F238E27FC236}">
                  <a16:creationId xmlns:a16="http://schemas.microsoft.com/office/drawing/2014/main" id="{15A3024A-C0FB-44A9-9A48-6304C90A2B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03" y="1985"/>
              <a:ext cx="127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10" name="Oval 207">
              <a:extLst>
                <a:ext uri="{FF2B5EF4-FFF2-40B4-BE49-F238E27FC236}">
                  <a16:creationId xmlns:a16="http://schemas.microsoft.com/office/drawing/2014/main" id="{34028267-0700-4173-94A6-447906288A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34" y="2034"/>
              <a:ext cx="65" cy="65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311" name="Utropstegn" hidden="1">
            <a:extLst>
              <a:ext uri="{FF2B5EF4-FFF2-40B4-BE49-F238E27FC236}">
                <a16:creationId xmlns:a16="http://schemas.microsoft.com/office/drawing/2014/main" id="{8B7A5C62-1BAE-4F5F-9037-19F5B94A8FA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09331" y="1429942"/>
            <a:ext cx="210740" cy="838201"/>
            <a:chOff x="2696" y="1190"/>
            <a:chExt cx="177" cy="704"/>
          </a:xfrm>
        </p:grpSpPr>
        <p:sp>
          <p:nvSpPr>
            <p:cNvPr id="312" name="Freeform 211">
              <a:extLst>
                <a:ext uri="{FF2B5EF4-FFF2-40B4-BE49-F238E27FC236}">
                  <a16:creationId xmlns:a16="http://schemas.microsoft.com/office/drawing/2014/main" id="{4B9ECA07-4F16-4C11-850E-88B87B946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6" y="1190"/>
              <a:ext cx="177" cy="479"/>
            </a:xfrm>
            <a:custGeom>
              <a:avLst/>
              <a:gdLst>
                <a:gd name="T0" fmla="*/ 178 w 280"/>
                <a:gd name="T1" fmla="*/ 759 h 759"/>
                <a:gd name="T2" fmla="*/ 102 w 280"/>
                <a:gd name="T3" fmla="*/ 759 h 759"/>
                <a:gd name="T4" fmla="*/ 41 w 280"/>
                <a:gd name="T5" fmla="*/ 701 h 759"/>
                <a:gd name="T6" fmla="*/ 2 w 280"/>
                <a:gd name="T7" fmla="*/ 58 h 759"/>
                <a:gd name="T8" fmla="*/ 57 w 280"/>
                <a:gd name="T9" fmla="*/ 0 h 759"/>
                <a:gd name="T10" fmla="*/ 224 w 280"/>
                <a:gd name="T11" fmla="*/ 0 h 759"/>
                <a:gd name="T12" fmla="*/ 279 w 280"/>
                <a:gd name="T13" fmla="*/ 58 h 759"/>
                <a:gd name="T14" fmla="*/ 239 w 280"/>
                <a:gd name="T15" fmla="*/ 701 h 759"/>
                <a:gd name="T16" fmla="*/ 178 w 280"/>
                <a:gd name="T17" fmla="*/ 75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759">
                  <a:moveTo>
                    <a:pt x="178" y="759"/>
                  </a:moveTo>
                  <a:cubicBezTo>
                    <a:pt x="102" y="759"/>
                    <a:pt x="102" y="759"/>
                    <a:pt x="102" y="759"/>
                  </a:cubicBezTo>
                  <a:cubicBezTo>
                    <a:pt x="70" y="759"/>
                    <a:pt x="43" y="733"/>
                    <a:pt x="41" y="701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0" y="26"/>
                    <a:pt x="25" y="0"/>
                    <a:pt x="5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56" y="0"/>
                    <a:pt x="280" y="26"/>
                    <a:pt x="279" y="58"/>
                  </a:cubicBezTo>
                  <a:cubicBezTo>
                    <a:pt x="239" y="701"/>
                    <a:pt x="239" y="701"/>
                    <a:pt x="239" y="701"/>
                  </a:cubicBezTo>
                  <a:cubicBezTo>
                    <a:pt x="238" y="733"/>
                    <a:pt x="210" y="759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13" name="Oval 212">
              <a:extLst>
                <a:ext uri="{FF2B5EF4-FFF2-40B4-BE49-F238E27FC236}">
                  <a16:creationId xmlns:a16="http://schemas.microsoft.com/office/drawing/2014/main" id="{A1C6F7E6-3EFE-483B-894D-895091A65F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03" y="1734"/>
              <a:ext cx="161" cy="1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  <p:grpSp>
        <p:nvGrpSpPr>
          <p:cNvPr id="314" name="penger" hidden="1">
            <a:extLst>
              <a:ext uri="{FF2B5EF4-FFF2-40B4-BE49-F238E27FC236}">
                <a16:creationId xmlns:a16="http://schemas.microsoft.com/office/drawing/2014/main" id="{8ED238E2-C027-4113-BD96-A56FDE97E47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81924" y="1376368"/>
            <a:ext cx="863204" cy="746525"/>
            <a:chOff x="2505" y="1145"/>
            <a:chExt cx="725" cy="627"/>
          </a:xfrm>
        </p:grpSpPr>
        <p:sp>
          <p:nvSpPr>
            <p:cNvPr id="315" name="Freeform 216">
              <a:extLst>
                <a:ext uri="{FF2B5EF4-FFF2-40B4-BE49-F238E27FC236}">
                  <a16:creationId xmlns:a16="http://schemas.microsoft.com/office/drawing/2014/main" id="{09E6DC32-2FA2-4341-AA7A-D45DD1461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16" name="Freeform 217">
              <a:extLst>
                <a:ext uri="{FF2B5EF4-FFF2-40B4-BE49-F238E27FC236}">
                  <a16:creationId xmlns:a16="http://schemas.microsoft.com/office/drawing/2014/main" id="{89683A5C-7F0E-4A5F-86C0-80D85033E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541"/>
              <a:ext cx="331" cy="144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17" name="Freeform 218">
              <a:extLst>
                <a:ext uri="{FF2B5EF4-FFF2-40B4-BE49-F238E27FC236}">
                  <a16:creationId xmlns:a16="http://schemas.microsoft.com/office/drawing/2014/main" id="{615F1291-8F11-42E8-AA8D-40A6BD27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18" name="Freeform 219">
              <a:extLst>
                <a:ext uri="{FF2B5EF4-FFF2-40B4-BE49-F238E27FC236}">
                  <a16:creationId xmlns:a16="http://schemas.microsoft.com/office/drawing/2014/main" id="{EFF5A459-43E1-40DD-BADF-6B8F8183E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458"/>
              <a:ext cx="331" cy="143"/>
            </a:xfrm>
            <a:custGeom>
              <a:avLst/>
              <a:gdLst>
                <a:gd name="T0" fmla="*/ 425 w 425"/>
                <a:gd name="T1" fmla="*/ 0 h 184"/>
                <a:gd name="T2" fmla="*/ 425 w 425"/>
                <a:gd name="T3" fmla="*/ 103 h 184"/>
                <a:gd name="T4" fmla="*/ 212 w 425"/>
                <a:gd name="T5" fmla="*/ 184 h 184"/>
                <a:gd name="T6" fmla="*/ 0 w 425"/>
                <a:gd name="T7" fmla="*/ 103 h 184"/>
                <a:gd name="T8" fmla="*/ 0 w 425"/>
                <a:gd name="T9" fmla="*/ 0 h 184"/>
                <a:gd name="T10" fmla="*/ 425 w 425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4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4"/>
                    <a:pt x="212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19" name="Freeform 220">
              <a:extLst>
                <a:ext uri="{FF2B5EF4-FFF2-40B4-BE49-F238E27FC236}">
                  <a16:creationId xmlns:a16="http://schemas.microsoft.com/office/drawing/2014/main" id="{33FB62A2-10D2-4900-9607-2198EB2868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0" name="Freeform 221">
              <a:extLst>
                <a:ext uri="{FF2B5EF4-FFF2-40B4-BE49-F238E27FC236}">
                  <a16:creationId xmlns:a16="http://schemas.microsoft.com/office/drawing/2014/main" id="{505632AA-788B-4030-B5B3-516A1DA8E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373"/>
              <a:ext cx="331" cy="145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1" name="Freeform 222">
              <a:extLst>
                <a:ext uri="{FF2B5EF4-FFF2-40B4-BE49-F238E27FC236}">
                  <a16:creationId xmlns:a16="http://schemas.microsoft.com/office/drawing/2014/main" id="{A08692D2-544C-4A4E-81BD-268AA3031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2" name="Freeform 223">
              <a:extLst>
                <a:ext uri="{FF2B5EF4-FFF2-40B4-BE49-F238E27FC236}">
                  <a16:creationId xmlns:a16="http://schemas.microsoft.com/office/drawing/2014/main" id="{6E1287A9-5442-4AFB-A0D5-99E70F41CC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5" y="1294"/>
              <a:ext cx="331" cy="144"/>
            </a:xfrm>
            <a:custGeom>
              <a:avLst/>
              <a:gdLst>
                <a:gd name="T0" fmla="*/ 425 w 425"/>
                <a:gd name="T1" fmla="*/ 0 h 185"/>
                <a:gd name="T2" fmla="*/ 425 w 425"/>
                <a:gd name="T3" fmla="*/ 103 h 185"/>
                <a:gd name="T4" fmla="*/ 212 w 425"/>
                <a:gd name="T5" fmla="*/ 185 h 185"/>
                <a:gd name="T6" fmla="*/ 0 w 425"/>
                <a:gd name="T7" fmla="*/ 103 h 185"/>
                <a:gd name="T8" fmla="*/ 0 w 425"/>
                <a:gd name="T9" fmla="*/ 0 h 185"/>
                <a:gd name="T10" fmla="*/ 425 w 425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185">
                  <a:moveTo>
                    <a:pt x="425" y="0"/>
                  </a:moveTo>
                  <a:cubicBezTo>
                    <a:pt x="425" y="103"/>
                    <a:pt x="425" y="103"/>
                    <a:pt x="425" y="103"/>
                  </a:cubicBezTo>
                  <a:cubicBezTo>
                    <a:pt x="425" y="148"/>
                    <a:pt x="330" y="185"/>
                    <a:pt x="212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5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3" name="Oval 224">
              <a:extLst>
                <a:ext uri="{FF2B5EF4-FFF2-40B4-BE49-F238E27FC236}">
                  <a16:creationId xmlns:a16="http://schemas.microsoft.com/office/drawing/2014/main" id="{D3BB5227-A14B-4CED-BF27-73957A1CB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4" name="Oval 225">
              <a:extLst>
                <a:ext uri="{FF2B5EF4-FFF2-40B4-BE49-F238E27FC236}">
                  <a16:creationId xmlns:a16="http://schemas.microsoft.com/office/drawing/2014/main" id="{803877BF-7F72-40E0-873F-22FB34DCB5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5" y="1227"/>
              <a:ext cx="331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5" name="Freeform 226">
              <a:extLst>
                <a:ext uri="{FF2B5EF4-FFF2-40B4-BE49-F238E27FC236}">
                  <a16:creationId xmlns:a16="http://schemas.microsoft.com/office/drawing/2014/main" id="{1B924058-4172-4CEC-90F7-FBF1ECD83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6" name="Freeform 227">
              <a:extLst>
                <a:ext uri="{FF2B5EF4-FFF2-40B4-BE49-F238E27FC236}">
                  <a16:creationId xmlns:a16="http://schemas.microsoft.com/office/drawing/2014/main" id="{6721A3FB-1B43-4883-8C0C-1B733B37A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566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4"/>
                    <a:pt x="213" y="184"/>
                  </a:cubicBezTo>
                  <a:cubicBezTo>
                    <a:pt x="96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7" name="Freeform 228">
              <a:extLst>
                <a:ext uri="{FF2B5EF4-FFF2-40B4-BE49-F238E27FC236}">
                  <a16:creationId xmlns:a16="http://schemas.microsoft.com/office/drawing/2014/main" id="{01D09FFA-1A40-4F19-954D-E48C9A96F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8" name="Freeform 229">
              <a:extLst>
                <a:ext uri="{FF2B5EF4-FFF2-40B4-BE49-F238E27FC236}">
                  <a16:creationId xmlns:a16="http://schemas.microsoft.com/office/drawing/2014/main" id="{73F00369-E32F-4BDD-B5AA-AE8FAB2F0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482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4 h 185"/>
                <a:gd name="T4" fmla="*/ 213 w 426"/>
                <a:gd name="T5" fmla="*/ 185 h 185"/>
                <a:gd name="T6" fmla="*/ 0 w 426"/>
                <a:gd name="T7" fmla="*/ 104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4"/>
                    <a:pt x="426" y="104"/>
                    <a:pt x="426" y="104"/>
                  </a:cubicBezTo>
                  <a:cubicBezTo>
                    <a:pt x="426" y="149"/>
                    <a:pt x="331" y="185"/>
                    <a:pt x="213" y="185"/>
                  </a:cubicBezTo>
                  <a:cubicBezTo>
                    <a:pt x="96" y="185"/>
                    <a:pt x="0" y="149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29" name="Freeform 230">
              <a:extLst>
                <a:ext uri="{FF2B5EF4-FFF2-40B4-BE49-F238E27FC236}">
                  <a16:creationId xmlns:a16="http://schemas.microsoft.com/office/drawing/2014/main" id="{5B45A9D6-5D20-40F5-91FA-F543A71BC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0" name="Freeform 231">
              <a:extLst>
                <a:ext uri="{FF2B5EF4-FFF2-40B4-BE49-F238E27FC236}">
                  <a16:creationId xmlns:a16="http://schemas.microsoft.com/office/drawing/2014/main" id="{1B18F047-CF1C-40EC-8370-8868CC4E8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8" y="1398"/>
              <a:ext cx="332" cy="145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1" y="185"/>
                    <a:pt x="213" y="185"/>
                  </a:cubicBezTo>
                  <a:cubicBezTo>
                    <a:pt x="96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1" name="Oval 232">
              <a:extLst>
                <a:ext uri="{FF2B5EF4-FFF2-40B4-BE49-F238E27FC236}">
                  <a16:creationId xmlns:a16="http://schemas.microsoft.com/office/drawing/2014/main" id="{B14058B1-F8F4-471A-AE6B-08DCBCF735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2" name="Oval 233">
              <a:extLst>
                <a:ext uri="{FF2B5EF4-FFF2-40B4-BE49-F238E27FC236}">
                  <a16:creationId xmlns:a16="http://schemas.microsoft.com/office/drawing/2014/main" id="{C85D67E4-2136-4F4D-B2BC-194022937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8" y="1332"/>
              <a:ext cx="332" cy="126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3" name="Freeform 234">
              <a:extLst>
                <a:ext uri="{FF2B5EF4-FFF2-40B4-BE49-F238E27FC236}">
                  <a16:creationId xmlns:a16="http://schemas.microsoft.com/office/drawing/2014/main" id="{1E698C1C-E977-4D63-82A1-4BC4448EB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4" name="Freeform 235">
              <a:extLst>
                <a:ext uri="{FF2B5EF4-FFF2-40B4-BE49-F238E27FC236}">
                  <a16:creationId xmlns:a16="http://schemas.microsoft.com/office/drawing/2014/main" id="{39589092-CDB5-49CE-935D-4D574A881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628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5" name="Freeform 236">
              <a:extLst>
                <a:ext uri="{FF2B5EF4-FFF2-40B4-BE49-F238E27FC236}">
                  <a16:creationId xmlns:a16="http://schemas.microsoft.com/office/drawing/2014/main" id="{B83DE6A3-AEA5-46EA-815D-0F4E4753A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6" name="Freeform 237">
              <a:extLst>
                <a:ext uri="{FF2B5EF4-FFF2-40B4-BE49-F238E27FC236}">
                  <a16:creationId xmlns:a16="http://schemas.microsoft.com/office/drawing/2014/main" id="{801A0D4A-257A-4777-A129-18F9D8B00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544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7" name="Freeform 238">
              <a:extLst>
                <a:ext uri="{FF2B5EF4-FFF2-40B4-BE49-F238E27FC236}">
                  <a16:creationId xmlns:a16="http://schemas.microsoft.com/office/drawing/2014/main" id="{BF1B7273-51D6-43A5-A2F5-0D0EAA1BB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8" name="Freeform 239">
              <a:extLst>
                <a:ext uri="{FF2B5EF4-FFF2-40B4-BE49-F238E27FC236}">
                  <a16:creationId xmlns:a16="http://schemas.microsoft.com/office/drawing/2014/main" id="{8535E4F5-4676-4044-96BF-6E0B0C223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461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39" name="Freeform 240">
              <a:extLst>
                <a:ext uri="{FF2B5EF4-FFF2-40B4-BE49-F238E27FC236}">
                  <a16:creationId xmlns:a16="http://schemas.microsoft.com/office/drawing/2014/main" id="{DFC54BC0-CDB8-4333-B47D-74C061E685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0" name="Freeform 241">
              <a:extLst>
                <a:ext uri="{FF2B5EF4-FFF2-40B4-BE49-F238E27FC236}">
                  <a16:creationId xmlns:a16="http://schemas.microsoft.com/office/drawing/2014/main" id="{616E753C-4E6E-4CC7-A80D-BEF9A5783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379"/>
              <a:ext cx="332" cy="144"/>
            </a:xfrm>
            <a:custGeom>
              <a:avLst/>
              <a:gdLst>
                <a:gd name="T0" fmla="*/ 426 w 426"/>
                <a:gd name="T1" fmla="*/ 0 h 185"/>
                <a:gd name="T2" fmla="*/ 426 w 426"/>
                <a:gd name="T3" fmla="*/ 103 h 185"/>
                <a:gd name="T4" fmla="*/ 213 w 426"/>
                <a:gd name="T5" fmla="*/ 185 h 185"/>
                <a:gd name="T6" fmla="*/ 0 w 426"/>
                <a:gd name="T7" fmla="*/ 103 h 185"/>
                <a:gd name="T8" fmla="*/ 0 w 426"/>
                <a:gd name="T9" fmla="*/ 0 h 185"/>
                <a:gd name="T10" fmla="*/ 426 w 426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5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5"/>
                    <a:pt x="213" y="185"/>
                  </a:cubicBezTo>
                  <a:cubicBezTo>
                    <a:pt x="95" y="185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1" name="Freeform 242">
              <a:extLst>
                <a:ext uri="{FF2B5EF4-FFF2-40B4-BE49-F238E27FC236}">
                  <a16:creationId xmlns:a16="http://schemas.microsoft.com/office/drawing/2014/main" id="{E885B670-17DA-4EBD-92D9-CDE2A6705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2" name="Freeform 243">
              <a:extLst>
                <a:ext uri="{FF2B5EF4-FFF2-40B4-BE49-F238E27FC236}">
                  <a16:creationId xmlns:a16="http://schemas.microsoft.com/office/drawing/2014/main" id="{F5161FE0-B027-4E7B-BF04-FCF56BDF0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95"/>
              <a:ext cx="332" cy="144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3" name="Freeform 244">
              <a:extLst>
                <a:ext uri="{FF2B5EF4-FFF2-40B4-BE49-F238E27FC236}">
                  <a16:creationId xmlns:a16="http://schemas.microsoft.com/office/drawing/2014/main" id="{A40C198B-018E-41C6-8216-C98F7752A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4" name="Freeform 245">
              <a:extLst>
                <a:ext uri="{FF2B5EF4-FFF2-40B4-BE49-F238E27FC236}">
                  <a16:creationId xmlns:a16="http://schemas.microsoft.com/office/drawing/2014/main" id="{72E221C5-2F37-4F60-BA1D-3AA2CFECB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3" y="1212"/>
              <a:ext cx="332" cy="143"/>
            </a:xfrm>
            <a:custGeom>
              <a:avLst/>
              <a:gdLst>
                <a:gd name="T0" fmla="*/ 426 w 426"/>
                <a:gd name="T1" fmla="*/ 0 h 184"/>
                <a:gd name="T2" fmla="*/ 426 w 426"/>
                <a:gd name="T3" fmla="*/ 103 h 184"/>
                <a:gd name="T4" fmla="*/ 213 w 426"/>
                <a:gd name="T5" fmla="*/ 184 h 184"/>
                <a:gd name="T6" fmla="*/ 0 w 426"/>
                <a:gd name="T7" fmla="*/ 103 h 184"/>
                <a:gd name="T8" fmla="*/ 0 w 426"/>
                <a:gd name="T9" fmla="*/ 0 h 184"/>
                <a:gd name="T10" fmla="*/ 426 w 426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" h="184">
                  <a:moveTo>
                    <a:pt x="426" y="0"/>
                  </a:moveTo>
                  <a:cubicBezTo>
                    <a:pt x="426" y="103"/>
                    <a:pt x="426" y="103"/>
                    <a:pt x="426" y="103"/>
                  </a:cubicBezTo>
                  <a:cubicBezTo>
                    <a:pt x="426" y="148"/>
                    <a:pt x="330" y="184"/>
                    <a:pt x="213" y="184"/>
                  </a:cubicBezTo>
                  <a:cubicBezTo>
                    <a:pt x="95" y="184"/>
                    <a:pt x="0" y="148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6" y="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5" name="Oval 246">
              <a:extLst>
                <a:ext uri="{FF2B5EF4-FFF2-40B4-BE49-F238E27FC236}">
                  <a16:creationId xmlns:a16="http://schemas.microsoft.com/office/drawing/2014/main" id="{520F8339-457C-4194-AC5F-6570BFD6B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  <p:sp>
          <p:nvSpPr>
            <p:cNvPr id="346" name="Oval 247">
              <a:extLst>
                <a:ext uri="{FF2B5EF4-FFF2-40B4-BE49-F238E27FC236}">
                  <a16:creationId xmlns:a16="http://schemas.microsoft.com/office/drawing/2014/main" id="{F467CD9D-33BB-4205-9711-436032ADD3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3" y="1145"/>
              <a:ext cx="332" cy="127"/>
            </a:xfrm>
            <a:prstGeom prst="ellipse">
              <a:avLst/>
            </a:prstGeom>
            <a:noFill/>
            <a:ln w="3492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b-NO"/>
              </a:defPPr>
              <a:lvl1pPr marL="0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197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395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5927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67903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878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1855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3831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35806" algn="l" defTabSz="683951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b-NO" sz="1050"/>
            </a:p>
          </p:txBody>
        </p:sp>
      </p:grpSp>
    </p:spTree>
    <p:extLst>
      <p:ext uri="{BB962C8B-B14F-4D97-AF65-F5344CB8AC3E}">
        <p14:creationId xmlns:p14="http://schemas.microsoft.com/office/powerpoint/2010/main" val="337151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</p:sldLayoutIdLst>
  <p:hf sldNum="0" hdr="0" ft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67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706" indent="-194706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62" indent="-180416" algn="l" defTabSz="685835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39494" indent="-180416" algn="l" defTabSz="685835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538" kern="1200">
          <a:solidFill>
            <a:schemeClr val="tx1"/>
          </a:solidFill>
          <a:latin typeface="+mn-lt"/>
          <a:ea typeface="+mn-ea"/>
          <a:cs typeface="+mn-cs"/>
        </a:defRPr>
      </a:lvl3pPr>
      <a:lvl4pPr marL="857422" indent="-168507" algn="l" defTabSz="685835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082495" indent="-167912" algn="l" defTabSz="68583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1238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1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" name="Google Shape;13353;p580"/>
          <p:cNvSpPr txBox="1">
            <a:spLocks noGrp="1"/>
          </p:cNvSpPr>
          <p:nvPr>
            <p:ph type="title"/>
          </p:nvPr>
        </p:nvSpPr>
        <p:spPr>
          <a:xfrm>
            <a:off x="457200" y="47930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A58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54" name="Google Shape;13354;p580"/>
          <p:cNvSpPr txBox="1">
            <a:spLocks noGrp="1"/>
          </p:cNvSpPr>
          <p:nvPr>
            <p:ph type="body" idx="1"/>
          </p:nvPr>
        </p:nvSpPr>
        <p:spPr>
          <a:xfrm>
            <a:off x="457200" y="1434993"/>
            <a:ext cx="8229600" cy="266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1A5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1A5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5" name="Google Shape;13355;p580"/>
          <p:cNvSpPr txBox="1">
            <a:spLocks noGrp="1"/>
          </p:cNvSpPr>
          <p:nvPr>
            <p:ph type="dt" idx="10"/>
          </p:nvPr>
        </p:nvSpPr>
        <p:spPr>
          <a:xfrm>
            <a:off x="457200" y="463034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6" name="Google Shape;13356;p580"/>
          <p:cNvSpPr txBox="1">
            <a:spLocks noGrp="1"/>
          </p:cNvSpPr>
          <p:nvPr>
            <p:ph type="ftr" idx="11"/>
          </p:nvPr>
        </p:nvSpPr>
        <p:spPr>
          <a:xfrm>
            <a:off x="3124200" y="4630341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7" name="Google Shape;13357;p580"/>
          <p:cNvSpPr txBox="1">
            <a:spLocks noGrp="1"/>
          </p:cNvSpPr>
          <p:nvPr>
            <p:ph type="sldNum" idx="12"/>
          </p:nvPr>
        </p:nvSpPr>
        <p:spPr>
          <a:xfrm>
            <a:off x="6553201" y="4630341"/>
            <a:ext cx="116929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pic>
        <p:nvPicPr>
          <p:cNvPr id="13358" name="Google Shape;13358;p580" descr="ks_hovedlogo_rgb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96183" y="4630341"/>
            <a:ext cx="547768" cy="27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815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5" r:id="rId6"/>
    <p:sldLayoutId id="2147484406" r:id="rId7"/>
    <p:sldLayoutId id="2147484407" r:id="rId8"/>
    <p:sldLayoutId id="2147484408" r:id="rId9"/>
    <p:sldLayoutId id="21474844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585635" y="1713206"/>
            <a:ext cx="7436468" cy="1441474"/>
          </a:xfrm>
        </p:spPr>
        <p:txBody>
          <a:bodyPr/>
          <a:lstStyle/>
          <a:p>
            <a:r>
              <a:rPr lang="nb-NO" sz="2400" dirty="0"/>
              <a:t>Tilgang til skatte- og inntektsopplysninger</a:t>
            </a:r>
            <a:r>
              <a:rPr lang="nb-NO" sz="2800" dirty="0"/>
              <a:t> </a:t>
            </a:r>
            <a:br>
              <a:rPr lang="nb-NO" dirty="0"/>
            </a:br>
            <a:r>
              <a:rPr lang="nb-NO" sz="2000" dirty="0"/>
              <a:t>Anne Mette Dørum, spesialrådgiver, KS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5311127" y="4624412"/>
            <a:ext cx="3561025" cy="356332"/>
          </a:xfrm>
        </p:spPr>
        <p:txBody>
          <a:bodyPr>
            <a:noAutofit/>
          </a:bodyPr>
          <a:lstStyle/>
          <a:p>
            <a:pPr algn="r"/>
            <a:r>
              <a:rPr lang="nb-NO" sz="1050" i="1" dirty="0">
                <a:solidFill>
                  <a:srgbClr val="001A58"/>
                </a:solidFill>
              </a:rPr>
              <a:t>«En selvstendig og nyskapende kommunesektor»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1CAAAA0-563B-0795-4584-61B7A78EB66D}"/>
              </a:ext>
            </a:extLst>
          </p:cNvPr>
          <p:cNvSpPr txBox="1"/>
          <p:nvPr/>
        </p:nvSpPr>
        <p:spPr>
          <a:xfrm>
            <a:off x="585635" y="3136392"/>
            <a:ext cx="7991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https://www.ks.no/fagomrader/digitalisering/felleslosninger/deling-av-opplysninger-fra-skatteetaten/</a:t>
            </a:r>
          </a:p>
        </p:txBody>
      </p:sp>
    </p:spTree>
    <p:extLst>
      <p:ext uri="{BB962C8B-B14F-4D97-AF65-F5344CB8AC3E}">
        <p14:creationId xmlns:p14="http://schemas.microsoft.com/office/powerpoint/2010/main" val="295348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021523-97B4-1F5B-C4FE-7C88D555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87880"/>
            <a:ext cx="8229600" cy="771896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kobler man seg opp til API-ene?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24EDD5-CE1D-9EEF-3F9F-FB091D7D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704941"/>
            <a:ext cx="8229600" cy="1781298"/>
          </a:xfrm>
        </p:spPr>
        <p:txBody>
          <a:bodyPr>
            <a:normAutofit/>
          </a:bodyPr>
          <a:lstStyle/>
          <a:p>
            <a:pPr marL="541734" indent="-457200">
              <a:buFont typeface="+mj-lt"/>
              <a:buAutoNum type="arabicPeriod"/>
            </a:pPr>
            <a:r>
              <a:rPr lang="nb-NO" dirty="0"/>
              <a:t>Kommunen kan bruke oppslagstjenestene i Fiks register</a:t>
            </a:r>
          </a:p>
          <a:p>
            <a:pPr marL="541734" indent="-457200">
              <a:buFont typeface="+mj-lt"/>
              <a:buAutoNum type="arabicPeriod"/>
            </a:pPr>
            <a:r>
              <a:rPr lang="nb-NO" dirty="0"/>
              <a:t>Kommunens fagsystemleverandør kan koble direkte på  API-et</a:t>
            </a:r>
          </a:p>
          <a:p>
            <a:pPr marL="541734" indent="-457200">
              <a:buFont typeface="+mj-lt"/>
              <a:buAutoNum type="arabicPeriod"/>
            </a:pPr>
            <a:r>
              <a:rPr lang="nb-NO" dirty="0"/>
              <a:t>Kommunens fagsystemleverandør kan koble på API-et via Fiks register </a:t>
            </a:r>
          </a:p>
        </p:txBody>
      </p:sp>
      <p:pic>
        <p:nvPicPr>
          <p:cNvPr id="1026" name="Picture 2" descr="Bildet får tusenvis til å klø seg i hodet - Hvor mange elefanter ser du?">
            <a:extLst>
              <a:ext uri="{FF2B5EF4-FFF2-40B4-BE49-F238E27FC236}">
                <a16:creationId xmlns:a16="http://schemas.microsoft.com/office/drawing/2014/main" id="{CEECA998-66D1-4756-74FC-942762B3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86" y="3441941"/>
            <a:ext cx="2205228" cy="14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9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356;p832">
            <a:extLst>
              <a:ext uri="{FF2B5EF4-FFF2-40B4-BE49-F238E27FC236}">
                <a16:creationId xmlns:a16="http://schemas.microsoft.com/office/drawing/2014/main" id="{55AF1AA8-CAD9-DB54-BD21-01D6B20D36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328" y="2653072"/>
            <a:ext cx="275900" cy="227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17" name="Google Shape;18317;p832"/>
          <p:cNvSpPr txBox="1">
            <a:spLocks noGrp="1"/>
          </p:cNvSpPr>
          <p:nvPr>
            <p:ph type="title"/>
          </p:nvPr>
        </p:nvSpPr>
        <p:spPr>
          <a:xfrm>
            <a:off x="457199" y="116377"/>
            <a:ext cx="82296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no" sz="2980" dirty="0">
                <a:solidFill>
                  <a:srgbClr val="002060"/>
                </a:solidFill>
              </a:rPr>
              <a:t>Status for tjenestene vi jobber med</a:t>
            </a:r>
            <a:br>
              <a:rPr lang="no" sz="2980" dirty="0">
                <a:solidFill>
                  <a:srgbClr val="002060"/>
                </a:solidFill>
              </a:rPr>
            </a:br>
            <a:endParaRPr dirty="0"/>
          </a:p>
        </p:txBody>
      </p:sp>
      <p:sp>
        <p:nvSpPr>
          <p:cNvPr id="18318" name="Google Shape;18318;p832"/>
          <p:cNvSpPr txBox="1"/>
          <p:nvPr/>
        </p:nvSpPr>
        <p:spPr>
          <a:xfrm>
            <a:off x="2431175" y="1211665"/>
            <a:ext cx="13587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Behovskartlegging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9" name="Google Shape;18319;p832"/>
          <p:cNvSpPr txBox="1"/>
          <p:nvPr/>
        </p:nvSpPr>
        <p:spPr>
          <a:xfrm>
            <a:off x="3741550" y="1224022"/>
            <a:ext cx="1378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Juridisk vurdering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0" name="Google Shape;18320;p832"/>
          <p:cNvSpPr txBox="1"/>
          <p:nvPr/>
        </p:nvSpPr>
        <p:spPr>
          <a:xfrm>
            <a:off x="5119825" y="1236380"/>
            <a:ext cx="1378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Datasett / API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1" name="Google Shape;18321;p832"/>
          <p:cNvSpPr txBox="1"/>
          <p:nvPr/>
        </p:nvSpPr>
        <p:spPr>
          <a:xfrm>
            <a:off x="6498100" y="1224023"/>
            <a:ext cx="1399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Pilot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2" name="Google Shape;18322;p832"/>
          <p:cNvSpPr txBox="1"/>
          <p:nvPr/>
        </p:nvSpPr>
        <p:spPr>
          <a:xfrm>
            <a:off x="7908150" y="1088651"/>
            <a:ext cx="1236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Lansering for alle kommuner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23" name="Google Shape;18323;p832"/>
          <p:cNvCxnSpPr/>
          <p:nvPr/>
        </p:nvCxnSpPr>
        <p:spPr>
          <a:xfrm>
            <a:off x="269950" y="1571125"/>
            <a:ext cx="8619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324" name="Google Shape;18324;p832"/>
          <p:cNvCxnSpPr/>
          <p:nvPr/>
        </p:nvCxnSpPr>
        <p:spPr>
          <a:xfrm rot="10800000">
            <a:off x="2354048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325" name="Google Shape;18325;p832"/>
          <p:cNvGrpSpPr/>
          <p:nvPr/>
        </p:nvGrpSpPr>
        <p:grpSpPr>
          <a:xfrm>
            <a:off x="98050" y="1555334"/>
            <a:ext cx="9525600" cy="553968"/>
            <a:chOff x="98050" y="1555334"/>
            <a:chExt cx="9525600" cy="553968"/>
          </a:xfrm>
        </p:grpSpPr>
        <p:sp>
          <p:nvSpPr>
            <p:cNvPr id="18326" name="Google Shape;18326;p832"/>
            <p:cNvSpPr txBox="1"/>
            <p:nvPr/>
          </p:nvSpPr>
          <p:spPr>
            <a:xfrm>
              <a:off x="98050" y="1555334"/>
              <a:ext cx="27693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Barnehage og SFO - redusert foreldrebetaling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27" name="Google Shape;18327;p832"/>
            <p:cNvGrpSpPr/>
            <p:nvPr/>
          </p:nvGrpSpPr>
          <p:grpSpPr>
            <a:xfrm>
              <a:off x="2812800" y="1596296"/>
              <a:ext cx="429000" cy="472034"/>
              <a:chOff x="2889000" y="1662073"/>
              <a:chExt cx="429000" cy="472034"/>
            </a:xfrm>
          </p:grpSpPr>
          <p:pic>
            <p:nvPicPr>
              <p:cNvPr id="18328" name="Google Shape;1832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29" name="Google Shape;1832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30" name="Google Shape;1833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18331" name="Google Shape;18331;p832"/>
            <p:cNvSpPr txBox="1"/>
            <p:nvPr/>
          </p:nvSpPr>
          <p:spPr>
            <a:xfrm>
              <a:off x="7946650" y="1570784"/>
              <a:ext cx="16770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Lansert</a:t>
              </a:r>
            </a:p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(236 kommuner)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32" name="Google Shape;18332;p832"/>
            <p:cNvGrpSpPr/>
            <p:nvPr/>
          </p:nvGrpSpPr>
          <p:grpSpPr>
            <a:xfrm>
              <a:off x="4184400" y="1596296"/>
              <a:ext cx="429000" cy="472034"/>
              <a:chOff x="2812800" y="1662073"/>
              <a:chExt cx="429000" cy="472034"/>
            </a:xfrm>
          </p:grpSpPr>
          <p:pic>
            <p:nvPicPr>
              <p:cNvPr id="18333" name="Google Shape;18333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34" name="Google Shape;18334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35" name="Google Shape;18335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36" name="Google Shape;18336;p832"/>
            <p:cNvGrpSpPr/>
            <p:nvPr/>
          </p:nvGrpSpPr>
          <p:grpSpPr>
            <a:xfrm>
              <a:off x="5494426" y="1596296"/>
              <a:ext cx="429000" cy="472034"/>
              <a:chOff x="2889000" y="1662073"/>
              <a:chExt cx="429000" cy="472034"/>
            </a:xfrm>
          </p:grpSpPr>
          <p:pic>
            <p:nvPicPr>
              <p:cNvPr id="18337" name="Google Shape;18337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38" name="Google Shape;18338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39" name="Google Shape;18339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40" name="Google Shape;18340;p832"/>
            <p:cNvGrpSpPr/>
            <p:nvPr/>
          </p:nvGrpSpPr>
          <p:grpSpPr>
            <a:xfrm>
              <a:off x="6989174" y="1596296"/>
              <a:ext cx="429000" cy="472034"/>
              <a:chOff x="3407774" y="1662073"/>
              <a:chExt cx="429000" cy="472034"/>
            </a:xfrm>
          </p:grpSpPr>
          <p:pic>
            <p:nvPicPr>
              <p:cNvPr id="18341" name="Google Shape;18341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25249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42" name="Google Shape;18342;p832"/>
              <p:cNvSpPr/>
              <p:nvPr/>
            </p:nvSpPr>
            <p:spPr>
              <a:xfrm>
                <a:off x="3500323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43" name="Google Shape;18343;p832"/>
              <p:cNvSpPr txBox="1"/>
              <p:nvPr/>
            </p:nvSpPr>
            <p:spPr>
              <a:xfrm>
                <a:off x="3407774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 dirty="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grpSp>
        <p:nvGrpSpPr>
          <p:cNvPr id="18344" name="Google Shape;18344;p832"/>
          <p:cNvGrpSpPr/>
          <p:nvPr/>
        </p:nvGrpSpPr>
        <p:grpSpPr>
          <a:xfrm>
            <a:off x="98050" y="1975068"/>
            <a:ext cx="9525601" cy="738633"/>
            <a:chOff x="174249" y="2014958"/>
            <a:chExt cx="9525601" cy="738633"/>
          </a:xfrm>
        </p:grpSpPr>
        <p:sp>
          <p:nvSpPr>
            <p:cNvPr id="18345" name="Google Shape;18345;p832"/>
            <p:cNvSpPr txBox="1"/>
            <p:nvPr/>
          </p:nvSpPr>
          <p:spPr>
            <a:xfrm>
              <a:off x="174249" y="2014958"/>
              <a:ext cx="2464769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b-NO" sz="1200" dirty="0">
                  <a:latin typeface="Calibri" panose="020F0502020204030204" pitchFamily="34" charset="0"/>
                </a:rPr>
                <a:t>Boligsosialt arbeid (boligsosial bistand, kommunal bolig og kommunal bostøtte)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6" name="Google Shape;18346;p832"/>
            <p:cNvSpPr txBox="1"/>
            <p:nvPr/>
          </p:nvSpPr>
          <p:spPr>
            <a:xfrm>
              <a:off x="8022850" y="2050504"/>
              <a:ext cx="16770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Lansert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(26 kommuner)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47" name="Google Shape;18347;p832"/>
            <p:cNvGrpSpPr/>
            <p:nvPr/>
          </p:nvGrpSpPr>
          <p:grpSpPr>
            <a:xfrm>
              <a:off x="2889000" y="2168616"/>
              <a:ext cx="429000" cy="472034"/>
              <a:chOff x="2889000" y="1662073"/>
              <a:chExt cx="429000" cy="472034"/>
            </a:xfrm>
          </p:grpSpPr>
          <p:pic>
            <p:nvPicPr>
              <p:cNvPr id="18348" name="Google Shape;1834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49" name="Google Shape;1834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50" name="Google Shape;1835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51" name="Google Shape;18351;p832"/>
            <p:cNvGrpSpPr/>
            <p:nvPr/>
          </p:nvGrpSpPr>
          <p:grpSpPr>
            <a:xfrm>
              <a:off x="4260600" y="2168616"/>
              <a:ext cx="429000" cy="472034"/>
              <a:chOff x="2812800" y="1662073"/>
              <a:chExt cx="429000" cy="472034"/>
            </a:xfrm>
          </p:grpSpPr>
          <p:pic>
            <p:nvPicPr>
              <p:cNvPr id="18352" name="Google Shape;18352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53" name="Google Shape;18353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54" name="Google Shape;18354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55" name="Google Shape;18355;p832"/>
            <p:cNvGrpSpPr/>
            <p:nvPr/>
          </p:nvGrpSpPr>
          <p:grpSpPr>
            <a:xfrm>
              <a:off x="5570626" y="2168616"/>
              <a:ext cx="429000" cy="472034"/>
              <a:chOff x="2889000" y="1662073"/>
              <a:chExt cx="429000" cy="472034"/>
            </a:xfrm>
          </p:grpSpPr>
          <p:pic>
            <p:nvPicPr>
              <p:cNvPr id="18356" name="Google Shape;18356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57" name="Google Shape;18357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58" name="Google Shape;18358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 dirty="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grpSp>
        <p:nvGrpSpPr>
          <p:cNvPr id="18363" name="Google Shape;18363;p832"/>
          <p:cNvGrpSpPr/>
          <p:nvPr/>
        </p:nvGrpSpPr>
        <p:grpSpPr>
          <a:xfrm>
            <a:off x="98050" y="4232171"/>
            <a:ext cx="7420568" cy="568676"/>
            <a:chOff x="174250" y="4308376"/>
            <a:chExt cx="7420568" cy="568676"/>
          </a:xfrm>
        </p:grpSpPr>
        <p:sp>
          <p:nvSpPr>
            <p:cNvPr id="18364" name="Google Shape;18364;p832"/>
            <p:cNvSpPr txBox="1"/>
            <p:nvPr/>
          </p:nvSpPr>
          <p:spPr>
            <a:xfrm>
              <a:off x="174250" y="4315725"/>
              <a:ext cx="27693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Økonomisk sosialhjelp, økonomisk veiledning og startlån (venter på  AV-dir)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65" name="Google Shape;18365;p832"/>
            <p:cNvGrpSpPr/>
            <p:nvPr/>
          </p:nvGrpSpPr>
          <p:grpSpPr>
            <a:xfrm>
              <a:off x="2822746" y="4308376"/>
              <a:ext cx="593993" cy="568676"/>
              <a:chOff x="5413546" y="1673153"/>
              <a:chExt cx="593993" cy="568676"/>
            </a:xfrm>
          </p:grpSpPr>
          <p:sp>
            <p:nvSpPr>
              <p:cNvPr id="18366" name="Google Shape;18366;p832"/>
              <p:cNvSpPr/>
              <p:nvPr/>
            </p:nvSpPr>
            <p:spPr>
              <a:xfrm>
                <a:off x="5572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67" name="Google Shape;18367;p832"/>
              <p:cNvSpPr/>
              <p:nvPr/>
            </p:nvSpPr>
            <p:spPr>
              <a:xfrm>
                <a:off x="5621099" y="1722353"/>
                <a:ext cx="146400" cy="1464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68" name="Google Shape;18368;p832"/>
              <p:cNvSpPr txBox="1"/>
              <p:nvPr/>
            </p:nvSpPr>
            <p:spPr>
              <a:xfrm>
                <a:off x="5413546" y="1841750"/>
                <a:ext cx="593993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CC0000"/>
                    </a:solidFill>
                    <a:latin typeface="Impact"/>
                    <a:ea typeface="Impact"/>
                    <a:cs typeface="Impact"/>
                    <a:sym typeface="Impact"/>
                  </a:rPr>
                  <a:t>IKKE STARTET</a:t>
                </a:r>
                <a:endParaRPr sz="700" dirty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69" name="Google Shape;18369;p832"/>
            <p:cNvGrpSpPr/>
            <p:nvPr/>
          </p:nvGrpSpPr>
          <p:grpSpPr>
            <a:xfrm>
              <a:off x="4271198" y="4340739"/>
              <a:ext cx="429000" cy="503929"/>
              <a:chOff x="4295575" y="1630178"/>
              <a:chExt cx="429000" cy="503929"/>
            </a:xfrm>
          </p:grpSpPr>
          <p:pic>
            <p:nvPicPr>
              <p:cNvPr id="18370" name="Google Shape;18370;p8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35950" y="1733938"/>
                <a:ext cx="167875" cy="1538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71" name="Google Shape;18371;p832"/>
              <p:cNvSpPr/>
              <p:nvPr/>
            </p:nvSpPr>
            <p:spPr>
              <a:xfrm>
                <a:off x="4350624" y="1630178"/>
                <a:ext cx="318900" cy="2790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1C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72" name="Google Shape;18372;p832"/>
              <p:cNvSpPr txBox="1"/>
              <p:nvPr/>
            </p:nvSpPr>
            <p:spPr>
              <a:xfrm>
                <a:off x="4295575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F1C232"/>
                    </a:solidFill>
                    <a:latin typeface="Impact"/>
                    <a:ea typeface="Impact"/>
                    <a:cs typeface="Impact"/>
                    <a:sym typeface="Impact"/>
                  </a:rPr>
                  <a:t>PÅGÅR</a:t>
                </a:r>
                <a:endParaRPr sz="700">
                  <a:solidFill>
                    <a:srgbClr val="F1C232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73" name="Google Shape;18373;p832"/>
            <p:cNvGrpSpPr/>
            <p:nvPr/>
          </p:nvGrpSpPr>
          <p:grpSpPr>
            <a:xfrm>
              <a:off x="5481726" y="4308376"/>
              <a:ext cx="576070" cy="568676"/>
              <a:chOff x="5405526" y="1673153"/>
              <a:chExt cx="576070" cy="568676"/>
            </a:xfrm>
          </p:grpSpPr>
          <p:sp>
            <p:nvSpPr>
              <p:cNvPr id="18374" name="Google Shape;18374;p832"/>
              <p:cNvSpPr/>
              <p:nvPr/>
            </p:nvSpPr>
            <p:spPr>
              <a:xfrm>
                <a:off x="5572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75" name="Google Shape;18375;p832"/>
              <p:cNvSpPr/>
              <p:nvPr/>
            </p:nvSpPr>
            <p:spPr>
              <a:xfrm>
                <a:off x="5621099" y="1722353"/>
                <a:ext cx="146400" cy="1464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76" name="Google Shape;18376;p832"/>
              <p:cNvSpPr txBox="1"/>
              <p:nvPr/>
            </p:nvSpPr>
            <p:spPr>
              <a:xfrm>
                <a:off x="5405526" y="1841750"/>
                <a:ext cx="576070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CC0000"/>
                    </a:solidFill>
                    <a:latin typeface="Impact"/>
                    <a:ea typeface="Impact"/>
                    <a:cs typeface="Impact"/>
                    <a:sym typeface="Impact"/>
                  </a:rPr>
                  <a:t>IKKE STARTET</a:t>
                </a:r>
                <a:endParaRPr sz="700" dirty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77" name="Google Shape;18377;p832"/>
            <p:cNvGrpSpPr/>
            <p:nvPr/>
          </p:nvGrpSpPr>
          <p:grpSpPr>
            <a:xfrm>
              <a:off x="6991099" y="4308376"/>
              <a:ext cx="603719" cy="568676"/>
              <a:chOff x="5924299" y="1673153"/>
              <a:chExt cx="603719" cy="568676"/>
            </a:xfrm>
          </p:grpSpPr>
          <p:sp>
            <p:nvSpPr>
              <p:cNvPr id="18378" name="Google Shape;18378;p832"/>
              <p:cNvSpPr/>
              <p:nvPr/>
            </p:nvSpPr>
            <p:spPr>
              <a:xfrm>
                <a:off x="6091123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79" name="Google Shape;18379;p832"/>
              <p:cNvSpPr/>
              <p:nvPr/>
            </p:nvSpPr>
            <p:spPr>
              <a:xfrm>
                <a:off x="6139873" y="1722353"/>
                <a:ext cx="146400" cy="1464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80" name="Google Shape;18380;p832"/>
              <p:cNvSpPr txBox="1"/>
              <p:nvPr/>
            </p:nvSpPr>
            <p:spPr>
              <a:xfrm>
                <a:off x="5924299" y="1841750"/>
                <a:ext cx="603719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CC0000"/>
                    </a:solidFill>
                    <a:latin typeface="Impact"/>
                    <a:ea typeface="Impact"/>
                    <a:cs typeface="Impact"/>
                    <a:sym typeface="Impact"/>
                  </a:rPr>
                  <a:t>IKKE STARTET</a:t>
                </a:r>
                <a:endParaRPr sz="700" dirty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grpSp>
        <p:nvGrpSpPr>
          <p:cNvPr id="18381" name="Google Shape;18381;p832"/>
          <p:cNvGrpSpPr/>
          <p:nvPr/>
        </p:nvGrpSpPr>
        <p:grpSpPr>
          <a:xfrm>
            <a:off x="98050" y="3676534"/>
            <a:ext cx="9525601" cy="568676"/>
            <a:chOff x="174249" y="3754260"/>
            <a:chExt cx="9525601" cy="568676"/>
          </a:xfrm>
        </p:grpSpPr>
        <p:sp>
          <p:nvSpPr>
            <p:cNvPr id="18382" name="Google Shape;18382;p832"/>
            <p:cNvSpPr txBox="1"/>
            <p:nvPr/>
          </p:nvSpPr>
          <p:spPr>
            <a:xfrm>
              <a:off x="174249" y="3854009"/>
              <a:ext cx="8791499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Eiendomsskatteopplysninger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3" name="Google Shape;18383;p832"/>
            <p:cNvSpPr txBox="1"/>
            <p:nvPr/>
          </p:nvSpPr>
          <p:spPr>
            <a:xfrm>
              <a:off x="8022850" y="3777059"/>
              <a:ext cx="16770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Høst 2023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84" name="Google Shape;18384;p832"/>
            <p:cNvGrpSpPr/>
            <p:nvPr/>
          </p:nvGrpSpPr>
          <p:grpSpPr>
            <a:xfrm>
              <a:off x="2899598" y="3786623"/>
              <a:ext cx="429000" cy="503929"/>
              <a:chOff x="4371775" y="1630178"/>
              <a:chExt cx="429000" cy="503929"/>
            </a:xfrm>
          </p:grpSpPr>
          <p:pic>
            <p:nvPicPr>
              <p:cNvPr id="18385" name="Google Shape;18385;p8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512150" y="1733938"/>
                <a:ext cx="167875" cy="1538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86" name="Google Shape;18386;p832"/>
              <p:cNvSpPr/>
              <p:nvPr/>
            </p:nvSpPr>
            <p:spPr>
              <a:xfrm>
                <a:off x="4426824" y="1630178"/>
                <a:ext cx="318900" cy="2790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1C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87" name="Google Shape;18387;p832"/>
              <p:cNvSpPr txBox="1"/>
              <p:nvPr/>
            </p:nvSpPr>
            <p:spPr>
              <a:xfrm>
                <a:off x="4371775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F1C232"/>
                    </a:solidFill>
                    <a:latin typeface="Impact"/>
                    <a:ea typeface="Impact"/>
                    <a:cs typeface="Impact"/>
                    <a:sym typeface="Impact"/>
                  </a:rPr>
                  <a:t>PÅGÅR</a:t>
                </a:r>
                <a:endParaRPr sz="700">
                  <a:solidFill>
                    <a:srgbClr val="F1C232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88" name="Google Shape;18388;p832"/>
            <p:cNvGrpSpPr/>
            <p:nvPr/>
          </p:nvGrpSpPr>
          <p:grpSpPr>
            <a:xfrm>
              <a:off x="4271198" y="3786623"/>
              <a:ext cx="429000" cy="503929"/>
              <a:chOff x="4295575" y="1630178"/>
              <a:chExt cx="429000" cy="503929"/>
            </a:xfrm>
          </p:grpSpPr>
          <p:pic>
            <p:nvPicPr>
              <p:cNvPr id="18389" name="Google Shape;18389;p8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35950" y="1733938"/>
                <a:ext cx="167875" cy="1538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90" name="Google Shape;18390;p832"/>
              <p:cNvSpPr/>
              <p:nvPr/>
            </p:nvSpPr>
            <p:spPr>
              <a:xfrm>
                <a:off x="4350624" y="1630178"/>
                <a:ext cx="318900" cy="2790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1C23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91" name="Google Shape;18391;p832"/>
              <p:cNvSpPr txBox="1"/>
              <p:nvPr/>
            </p:nvSpPr>
            <p:spPr>
              <a:xfrm>
                <a:off x="4295575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F1C232"/>
                    </a:solidFill>
                    <a:latin typeface="Impact"/>
                    <a:ea typeface="Impact"/>
                    <a:cs typeface="Impact"/>
                    <a:sym typeface="Impact"/>
                  </a:rPr>
                  <a:t>PÅGÅR</a:t>
                </a:r>
                <a:endParaRPr sz="700">
                  <a:solidFill>
                    <a:srgbClr val="F1C232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96" name="Google Shape;18396;p832"/>
            <p:cNvGrpSpPr/>
            <p:nvPr/>
          </p:nvGrpSpPr>
          <p:grpSpPr>
            <a:xfrm>
              <a:off x="6983079" y="3754260"/>
              <a:ext cx="603718" cy="568676"/>
              <a:chOff x="5916279" y="1673153"/>
              <a:chExt cx="603718" cy="568676"/>
            </a:xfrm>
          </p:grpSpPr>
          <p:sp>
            <p:nvSpPr>
              <p:cNvPr id="18397" name="Google Shape;18397;p832"/>
              <p:cNvSpPr/>
              <p:nvPr/>
            </p:nvSpPr>
            <p:spPr>
              <a:xfrm>
                <a:off x="6091123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98" name="Google Shape;18398;p832"/>
              <p:cNvSpPr/>
              <p:nvPr/>
            </p:nvSpPr>
            <p:spPr>
              <a:xfrm>
                <a:off x="6139873" y="1722353"/>
                <a:ext cx="146400" cy="146400"/>
              </a:xfrm>
              <a:prstGeom prst="ellipse">
                <a:avLst/>
              </a:prstGeom>
              <a:solidFill>
                <a:srgbClr val="CC0000"/>
              </a:solidFill>
              <a:ln w="19050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99" name="Google Shape;18399;p832"/>
              <p:cNvSpPr txBox="1"/>
              <p:nvPr/>
            </p:nvSpPr>
            <p:spPr>
              <a:xfrm>
                <a:off x="5916279" y="1841750"/>
                <a:ext cx="603718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CC0000"/>
                    </a:solidFill>
                    <a:latin typeface="Impact"/>
                    <a:ea typeface="Impact"/>
                    <a:cs typeface="Impact"/>
                    <a:sym typeface="Impact"/>
                  </a:rPr>
                  <a:t>IKKE STARTET</a:t>
                </a:r>
                <a:endParaRPr sz="700" dirty="0">
                  <a:solidFill>
                    <a:srgbClr val="CC0000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cxnSp>
        <p:nvCxnSpPr>
          <p:cNvPr id="18400" name="Google Shape;18400;p832"/>
          <p:cNvCxnSpPr/>
          <p:nvPr/>
        </p:nvCxnSpPr>
        <p:spPr>
          <a:xfrm rot="10800000">
            <a:off x="3730523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01" name="Google Shape;18401;p832"/>
          <p:cNvCxnSpPr/>
          <p:nvPr/>
        </p:nvCxnSpPr>
        <p:spPr>
          <a:xfrm rot="10800000">
            <a:off x="5119819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02" name="Google Shape;18402;p832"/>
          <p:cNvCxnSpPr/>
          <p:nvPr/>
        </p:nvCxnSpPr>
        <p:spPr>
          <a:xfrm rot="10800000">
            <a:off x="6498025" y="1267018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03" name="Google Shape;18403;p832"/>
          <p:cNvCxnSpPr/>
          <p:nvPr/>
        </p:nvCxnSpPr>
        <p:spPr>
          <a:xfrm rot="10800000">
            <a:off x="7897146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404" name="Google Shape;18404;p832"/>
          <p:cNvGrpSpPr/>
          <p:nvPr/>
        </p:nvGrpSpPr>
        <p:grpSpPr>
          <a:xfrm>
            <a:off x="98050" y="2599066"/>
            <a:ext cx="9554693" cy="692467"/>
            <a:chOff x="174250" y="2599066"/>
            <a:chExt cx="9554690" cy="692468"/>
          </a:xfrm>
        </p:grpSpPr>
        <p:sp>
          <p:nvSpPr>
            <p:cNvPr id="18405" name="Google Shape;18405;p832"/>
            <p:cNvSpPr txBox="1"/>
            <p:nvPr/>
          </p:nvSpPr>
          <p:spPr>
            <a:xfrm>
              <a:off x="174250" y="2626977"/>
              <a:ext cx="1677000" cy="553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Langtidsopphold institusjon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6" name="Google Shape;18406;p832"/>
            <p:cNvSpPr txBox="1"/>
            <p:nvPr/>
          </p:nvSpPr>
          <p:spPr>
            <a:xfrm>
              <a:off x="8051940" y="2599066"/>
              <a:ext cx="1677000" cy="692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Lansert </a:t>
              </a:r>
              <a:r>
                <a:rPr lang="nb-NO" sz="1100" dirty="0" err="1">
                  <a:latin typeface="Calibri"/>
                  <a:ea typeface="Calibri"/>
                  <a:cs typeface="Calibri"/>
                  <a:sym typeface="Calibri"/>
                </a:rPr>
                <a:t>feb</a:t>
              </a: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 2023</a:t>
              </a:r>
            </a:p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(0 kommuner)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  <a:p>
              <a:pPr defTabSz="914378">
                <a:defRPr/>
              </a:pP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07" name="Google Shape;18407;p832"/>
            <p:cNvGrpSpPr/>
            <p:nvPr/>
          </p:nvGrpSpPr>
          <p:grpSpPr>
            <a:xfrm>
              <a:off x="2889000" y="2661154"/>
              <a:ext cx="429000" cy="472035"/>
              <a:chOff x="2889000" y="1662073"/>
              <a:chExt cx="429000" cy="472035"/>
            </a:xfrm>
          </p:grpSpPr>
          <p:pic>
            <p:nvPicPr>
              <p:cNvPr id="18408" name="Google Shape;1840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09" name="Google Shape;1840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10" name="Google Shape;18410;p832"/>
              <p:cNvSpPr txBox="1"/>
              <p:nvPr/>
            </p:nvSpPr>
            <p:spPr>
              <a:xfrm>
                <a:off x="2889000" y="1841750"/>
                <a:ext cx="429000" cy="292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411" name="Google Shape;18411;p832"/>
            <p:cNvGrpSpPr/>
            <p:nvPr/>
          </p:nvGrpSpPr>
          <p:grpSpPr>
            <a:xfrm>
              <a:off x="4260600" y="2661154"/>
              <a:ext cx="429000" cy="472035"/>
              <a:chOff x="2812800" y="1662073"/>
              <a:chExt cx="429000" cy="472035"/>
            </a:xfrm>
          </p:grpSpPr>
          <p:pic>
            <p:nvPicPr>
              <p:cNvPr id="18412" name="Google Shape;18412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13" name="Google Shape;18413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14" name="Google Shape;18414;p832"/>
              <p:cNvSpPr txBox="1"/>
              <p:nvPr/>
            </p:nvSpPr>
            <p:spPr>
              <a:xfrm>
                <a:off x="2812800" y="1841750"/>
                <a:ext cx="429000" cy="292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grpSp>
        <p:nvGrpSpPr>
          <p:cNvPr id="18424" name="Google Shape;18424;p832"/>
          <p:cNvGrpSpPr/>
          <p:nvPr/>
        </p:nvGrpSpPr>
        <p:grpSpPr>
          <a:xfrm>
            <a:off x="98050" y="2806812"/>
            <a:ext cx="9517979" cy="1174980"/>
            <a:chOff x="174249" y="2806812"/>
            <a:chExt cx="9517976" cy="1174980"/>
          </a:xfrm>
        </p:grpSpPr>
        <p:sp>
          <p:nvSpPr>
            <p:cNvPr id="18425" name="Google Shape;18425;p832"/>
            <p:cNvSpPr txBox="1"/>
            <p:nvPr/>
          </p:nvSpPr>
          <p:spPr>
            <a:xfrm>
              <a:off x="174249" y="3180053"/>
              <a:ext cx="8947899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Praktisk bistand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6" name="Google Shape;18426;p832"/>
            <p:cNvSpPr txBox="1"/>
            <p:nvPr/>
          </p:nvSpPr>
          <p:spPr>
            <a:xfrm>
              <a:off x="8015225" y="3120048"/>
              <a:ext cx="1677000" cy="86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Lansert juni 2022</a:t>
              </a:r>
            </a:p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(Test: 6 </a:t>
              </a:r>
              <a:b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kommuner)</a:t>
              </a:r>
            </a:p>
            <a:p>
              <a:pPr defTabSz="914378">
                <a:defRPr/>
              </a:pP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27" name="Google Shape;18427;p832"/>
            <p:cNvGrpSpPr/>
            <p:nvPr/>
          </p:nvGrpSpPr>
          <p:grpSpPr>
            <a:xfrm>
              <a:off x="2889000" y="3193583"/>
              <a:ext cx="429000" cy="472034"/>
              <a:chOff x="2889000" y="1662073"/>
              <a:chExt cx="429000" cy="472034"/>
            </a:xfrm>
          </p:grpSpPr>
          <p:pic>
            <p:nvPicPr>
              <p:cNvPr id="18428" name="Google Shape;1842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29" name="Google Shape;1842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30" name="Google Shape;1843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431" name="Google Shape;18431;p832"/>
            <p:cNvGrpSpPr/>
            <p:nvPr/>
          </p:nvGrpSpPr>
          <p:grpSpPr>
            <a:xfrm>
              <a:off x="4260600" y="3193583"/>
              <a:ext cx="429000" cy="472034"/>
              <a:chOff x="2812800" y="1662073"/>
              <a:chExt cx="429000" cy="472034"/>
            </a:xfrm>
          </p:grpSpPr>
          <p:pic>
            <p:nvPicPr>
              <p:cNvPr id="18432" name="Google Shape;18432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33" name="Google Shape;18433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34" name="Google Shape;18434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435" name="Google Shape;18435;p832"/>
            <p:cNvGrpSpPr/>
            <p:nvPr/>
          </p:nvGrpSpPr>
          <p:grpSpPr>
            <a:xfrm>
              <a:off x="5570626" y="2806812"/>
              <a:ext cx="429000" cy="642651"/>
              <a:chOff x="2889000" y="1275302"/>
              <a:chExt cx="429000" cy="642651"/>
            </a:xfrm>
          </p:grpSpPr>
          <p:pic>
            <p:nvPicPr>
              <p:cNvPr id="18436" name="Google Shape;18436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37" name="Google Shape;18437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38" name="Google Shape;18438;p832"/>
              <p:cNvSpPr txBox="1"/>
              <p:nvPr/>
            </p:nvSpPr>
            <p:spPr>
              <a:xfrm>
                <a:off x="2889000" y="1275302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 dirty="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3" name="Google Shape;18383;p832">
            <a:extLst>
              <a:ext uri="{FF2B5EF4-FFF2-40B4-BE49-F238E27FC236}">
                <a16:creationId xmlns:a16="http://schemas.microsoft.com/office/drawing/2014/main" id="{12B39D51-7F20-CA9D-8448-78BE9ECE83A5}"/>
              </a:ext>
            </a:extLst>
          </p:cNvPr>
          <p:cNvSpPr txBox="1"/>
          <p:nvPr/>
        </p:nvSpPr>
        <p:spPr>
          <a:xfrm>
            <a:off x="7787642" y="4153691"/>
            <a:ext cx="1356356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defRPr/>
            </a:pPr>
            <a:r>
              <a:rPr lang="no" sz="1100" dirty="0">
                <a:latin typeface="Calibri"/>
                <a:ea typeface="Calibri"/>
                <a:cs typeface="Calibri"/>
                <a:sym typeface="Calibri"/>
              </a:rPr>
              <a:t>Starter når AV-dir er klar. Er budsjettert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8356;p832">
            <a:extLst>
              <a:ext uri="{FF2B5EF4-FFF2-40B4-BE49-F238E27FC236}">
                <a16:creationId xmlns:a16="http://schemas.microsoft.com/office/drawing/2014/main" id="{77BA136A-1A10-98ED-126B-F68E411621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588" y="2125678"/>
            <a:ext cx="275900" cy="2275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58;p832">
            <a:extLst>
              <a:ext uri="{FF2B5EF4-FFF2-40B4-BE49-F238E27FC236}">
                <a16:creationId xmlns:a16="http://schemas.microsoft.com/office/drawing/2014/main" id="{68BDD5BF-0EA2-441B-4896-0A067E5ADE1E}"/>
              </a:ext>
            </a:extLst>
          </p:cNvPr>
          <p:cNvSpPr txBox="1"/>
          <p:nvPr/>
        </p:nvSpPr>
        <p:spPr>
          <a:xfrm>
            <a:off x="7018113" y="2277923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FERDIG</a:t>
            </a:r>
            <a:endParaRPr sz="700" dirty="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" name="Google Shape;18357;p832">
            <a:extLst>
              <a:ext uri="{FF2B5EF4-FFF2-40B4-BE49-F238E27FC236}">
                <a16:creationId xmlns:a16="http://schemas.microsoft.com/office/drawing/2014/main" id="{53026398-E0CB-0D0F-499B-39CBB94D9B34}"/>
              </a:ext>
            </a:extLst>
          </p:cNvPr>
          <p:cNvSpPr/>
          <p:nvPr/>
        </p:nvSpPr>
        <p:spPr>
          <a:xfrm>
            <a:off x="7101782" y="2118448"/>
            <a:ext cx="243900" cy="2448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6" name="Google Shape;18357;p832">
            <a:extLst>
              <a:ext uri="{FF2B5EF4-FFF2-40B4-BE49-F238E27FC236}">
                <a16:creationId xmlns:a16="http://schemas.microsoft.com/office/drawing/2014/main" id="{CB0A69F6-95A7-1741-383D-48D5F811991D}"/>
              </a:ext>
            </a:extLst>
          </p:cNvPr>
          <p:cNvSpPr/>
          <p:nvPr/>
        </p:nvSpPr>
        <p:spPr>
          <a:xfrm>
            <a:off x="5581472" y="2649344"/>
            <a:ext cx="243900" cy="2448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11" name="Google Shape;18438;p832">
            <a:extLst>
              <a:ext uri="{FF2B5EF4-FFF2-40B4-BE49-F238E27FC236}">
                <a16:creationId xmlns:a16="http://schemas.microsoft.com/office/drawing/2014/main" id="{9AC3760E-9B83-D468-5E85-DF603FAFE269}"/>
              </a:ext>
            </a:extLst>
          </p:cNvPr>
          <p:cNvSpPr txBox="1"/>
          <p:nvPr/>
        </p:nvSpPr>
        <p:spPr>
          <a:xfrm>
            <a:off x="5489988" y="3354057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FERDIG</a:t>
            </a:r>
            <a:endParaRPr sz="700" dirty="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" name="Google Shape;18356;p832">
            <a:extLst>
              <a:ext uri="{FF2B5EF4-FFF2-40B4-BE49-F238E27FC236}">
                <a16:creationId xmlns:a16="http://schemas.microsoft.com/office/drawing/2014/main" id="{3DCFCC12-1C7A-599E-742E-CF6260B443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124" y="2666792"/>
            <a:ext cx="275900" cy="227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357;p832">
            <a:extLst>
              <a:ext uri="{FF2B5EF4-FFF2-40B4-BE49-F238E27FC236}">
                <a16:creationId xmlns:a16="http://schemas.microsoft.com/office/drawing/2014/main" id="{CBC8AE5D-8E36-CE89-AA8F-572E6CD442F8}"/>
              </a:ext>
            </a:extLst>
          </p:cNvPr>
          <p:cNvSpPr/>
          <p:nvPr/>
        </p:nvSpPr>
        <p:spPr>
          <a:xfrm>
            <a:off x="7087715" y="2675268"/>
            <a:ext cx="243900" cy="2448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14" name="Google Shape;18438;p832">
            <a:extLst>
              <a:ext uri="{FF2B5EF4-FFF2-40B4-BE49-F238E27FC236}">
                <a16:creationId xmlns:a16="http://schemas.microsoft.com/office/drawing/2014/main" id="{E7D8D5A2-9181-D671-DCF4-C46BCBB2F537}"/>
              </a:ext>
            </a:extLst>
          </p:cNvPr>
          <p:cNvSpPr txBox="1"/>
          <p:nvPr/>
        </p:nvSpPr>
        <p:spPr>
          <a:xfrm>
            <a:off x="7009920" y="2875572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FERDIG</a:t>
            </a:r>
            <a:endParaRPr sz="700" dirty="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" name="Google Shape;18356;p832">
            <a:extLst>
              <a:ext uri="{FF2B5EF4-FFF2-40B4-BE49-F238E27FC236}">
                <a16:creationId xmlns:a16="http://schemas.microsoft.com/office/drawing/2014/main" id="{DD4FE98C-C9DA-A3F4-2DF4-BD12F61521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473" y="3158699"/>
            <a:ext cx="275900" cy="2275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8357;p832">
            <a:extLst>
              <a:ext uri="{FF2B5EF4-FFF2-40B4-BE49-F238E27FC236}">
                <a16:creationId xmlns:a16="http://schemas.microsoft.com/office/drawing/2014/main" id="{0DA171B7-D9CB-8AFC-6393-C852F4B7EF55}"/>
              </a:ext>
            </a:extLst>
          </p:cNvPr>
          <p:cNvSpPr/>
          <p:nvPr/>
        </p:nvSpPr>
        <p:spPr>
          <a:xfrm>
            <a:off x="7130353" y="3185462"/>
            <a:ext cx="243900" cy="2448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17" name="Google Shape;18438;p832">
            <a:extLst>
              <a:ext uri="{FF2B5EF4-FFF2-40B4-BE49-F238E27FC236}">
                <a16:creationId xmlns:a16="http://schemas.microsoft.com/office/drawing/2014/main" id="{B7B6D114-06D7-7319-2F57-449150DA96E9}"/>
              </a:ext>
            </a:extLst>
          </p:cNvPr>
          <p:cNvSpPr txBox="1"/>
          <p:nvPr/>
        </p:nvSpPr>
        <p:spPr>
          <a:xfrm>
            <a:off x="7034270" y="3358334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FERDIG</a:t>
            </a:r>
            <a:endParaRPr sz="700" dirty="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" name="Google Shape;18389;p832">
            <a:extLst>
              <a:ext uri="{FF2B5EF4-FFF2-40B4-BE49-F238E27FC236}">
                <a16:creationId xmlns:a16="http://schemas.microsoft.com/office/drawing/2014/main" id="{F56CB961-CA90-BEAE-5F91-348CEC83FA5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918" y="3782181"/>
            <a:ext cx="167875" cy="1538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8390;p832">
            <a:extLst>
              <a:ext uri="{FF2B5EF4-FFF2-40B4-BE49-F238E27FC236}">
                <a16:creationId xmlns:a16="http://schemas.microsoft.com/office/drawing/2014/main" id="{7F579D88-6D90-56FD-7EAD-8E7DB0F57B8E}"/>
              </a:ext>
            </a:extLst>
          </p:cNvPr>
          <p:cNvSpPr/>
          <p:nvPr/>
        </p:nvSpPr>
        <p:spPr>
          <a:xfrm>
            <a:off x="5554591" y="3678421"/>
            <a:ext cx="318900" cy="2790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20" name="Google Shape;18391;p832">
            <a:extLst>
              <a:ext uri="{FF2B5EF4-FFF2-40B4-BE49-F238E27FC236}">
                <a16:creationId xmlns:a16="http://schemas.microsoft.com/office/drawing/2014/main" id="{41152B15-D0AF-A9B3-4F32-C5C3E8C6CA9D}"/>
              </a:ext>
            </a:extLst>
          </p:cNvPr>
          <p:cNvSpPr txBox="1"/>
          <p:nvPr/>
        </p:nvSpPr>
        <p:spPr>
          <a:xfrm>
            <a:off x="5499542" y="3889994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PÅGÅR</a:t>
            </a:r>
            <a:endParaRPr sz="700"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8356;p832">
            <a:extLst>
              <a:ext uri="{FF2B5EF4-FFF2-40B4-BE49-F238E27FC236}">
                <a16:creationId xmlns:a16="http://schemas.microsoft.com/office/drawing/2014/main" id="{55AF1AA8-CAD9-DB54-BD21-01D6B20D361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328" y="2653072"/>
            <a:ext cx="275900" cy="2275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17" name="Google Shape;18317;p832"/>
          <p:cNvSpPr txBox="1">
            <a:spLocks noGrp="1"/>
          </p:cNvSpPr>
          <p:nvPr>
            <p:ph type="title"/>
          </p:nvPr>
        </p:nvSpPr>
        <p:spPr>
          <a:xfrm>
            <a:off x="457199" y="116377"/>
            <a:ext cx="82296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o" sz="2980" dirty="0">
                <a:solidFill>
                  <a:srgbClr val="002060"/>
                </a:solidFill>
              </a:rPr>
              <a:t>Status for leverandørene (Ellen sier mer etterpå)</a:t>
            </a:r>
            <a:endParaRPr dirty="0"/>
          </a:p>
        </p:txBody>
      </p:sp>
      <p:sp>
        <p:nvSpPr>
          <p:cNvPr id="18318" name="Google Shape;18318;p832"/>
          <p:cNvSpPr txBox="1"/>
          <p:nvPr/>
        </p:nvSpPr>
        <p:spPr>
          <a:xfrm>
            <a:off x="2431175" y="1211665"/>
            <a:ext cx="13587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Behovskartlegging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9" name="Google Shape;18319;p832"/>
          <p:cNvSpPr txBox="1"/>
          <p:nvPr/>
        </p:nvSpPr>
        <p:spPr>
          <a:xfrm>
            <a:off x="3741550" y="1224022"/>
            <a:ext cx="1378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Juridisk vurdering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0" name="Google Shape;18320;p832"/>
          <p:cNvSpPr txBox="1"/>
          <p:nvPr/>
        </p:nvSpPr>
        <p:spPr>
          <a:xfrm>
            <a:off x="5119825" y="1236380"/>
            <a:ext cx="1378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Datasett / API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1" name="Google Shape;18321;p832"/>
          <p:cNvSpPr txBox="1"/>
          <p:nvPr/>
        </p:nvSpPr>
        <p:spPr>
          <a:xfrm>
            <a:off x="6498100" y="1224022"/>
            <a:ext cx="13992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b-NO" sz="1200" b="1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tatus leverandør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2" name="Google Shape;18322;p832"/>
          <p:cNvSpPr txBox="1"/>
          <p:nvPr/>
        </p:nvSpPr>
        <p:spPr>
          <a:xfrm>
            <a:off x="7908150" y="1088651"/>
            <a:ext cx="1236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defRPr/>
            </a:pPr>
            <a:r>
              <a:rPr lang="no" sz="1200" b="1" dirty="0">
                <a:latin typeface="Calibri"/>
                <a:ea typeface="Calibri"/>
                <a:cs typeface="Calibri"/>
                <a:sym typeface="Calibri"/>
              </a:rPr>
              <a:t>Lansering for alle kommuner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23" name="Google Shape;18323;p832"/>
          <p:cNvCxnSpPr/>
          <p:nvPr/>
        </p:nvCxnSpPr>
        <p:spPr>
          <a:xfrm>
            <a:off x="269950" y="1571125"/>
            <a:ext cx="8619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324" name="Google Shape;18324;p832"/>
          <p:cNvCxnSpPr/>
          <p:nvPr/>
        </p:nvCxnSpPr>
        <p:spPr>
          <a:xfrm rot="10800000">
            <a:off x="2354048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325" name="Google Shape;18325;p832"/>
          <p:cNvGrpSpPr/>
          <p:nvPr/>
        </p:nvGrpSpPr>
        <p:grpSpPr>
          <a:xfrm>
            <a:off x="98050" y="1555334"/>
            <a:ext cx="9525600" cy="553968"/>
            <a:chOff x="98050" y="1555334"/>
            <a:chExt cx="9525600" cy="553968"/>
          </a:xfrm>
        </p:grpSpPr>
        <p:sp>
          <p:nvSpPr>
            <p:cNvPr id="18326" name="Google Shape;18326;p832"/>
            <p:cNvSpPr txBox="1"/>
            <p:nvPr/>
          </p:nvSpPr>
          <p:spPr>
            <a:xfrm>
              <a:off x="98050" y="1555334"/>
              <a:ext cx="27693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Barnehage og SFO - redusert foreldrebetaling*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27" name="Google Shape;18327;p832"/>
            <p:cNvGrpSpPr/>
            <p:nvPr/>
          </p:nvGrpSpPr>
          <p:grpSpPr>
            <a:xfrm>
              <a:off x="2812800" y="1596296"/>
              <a:ext cx="429000" cy="472034"/>
              <a:chOff x="2889000" y="1662073"/>
              <a:chExt cx="429000" cy="472034"/>
            </a:xfrm>
          </p:grpSpPr>
          <p:pic>
            <p:nvPicPr>
              <p:cNvPr id="18328" name="Google Shape;1832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29" name="Google Shape;1832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30" name="Google Shape;1833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sp>
          <p:nvSpPr>
            <p:cNvPr id="18331" name="Google Shape;18331;p832"/>
            <p:cNvSpPr txBox="1"/>
            <p:nvPr/>
          </p:nvSpPr>
          <p:spPr>
            <a:xfrm>
              <a:off x="7946650" y="1570784"/>
              <a:ext cx="16770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Alle leverandører,</a:t>
              </a:r>
            </a:p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(236 kommuner)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32" name="Google Shape;18332;p832"/>
            <p:cNvGrpSpPr/>
            <p:nvPr/>
          </p:nvGrpSpPr>
          <p:grpSpPr>
            <a:xfrm>
              <a:off x="4184400" y="1596296"/>
              <a:ext cx="429000" cy="472034"/>
              <a:chOff x="2812800" y="1662073"/>
              <a:chExt cx="429000" cy="472034"/>
            </a:xfrm>
          </p:grpSpPr>
          <p:pic>
            <p:nvPicPr>
              <p:cNvPr id="18333" name="Google Shape;18333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34" name="Google Shape;18334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35" name="Google Shape;18335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36" name="Google Shape;18336;p832"/>
            <p:cNvGrpSpPr/>
            <p:nvPr/>
          </p:nvGrpSpPr>
          <p:grpSpPr>
            <a:xfrm>
              <a:off x="5494426" y="1596296"/>
              <a:ext cx="429000" cy="472034"/>
              <a:chOff x="2889000" y="1662073"/>
              <a:chExt cx="429000" cy="472034"/>
            </a:xfrm>
          </p:grpSpPr>
          <p:pic>
            <p:nvPicPr>
              <p:cNvPr id="18337" name="Google Shape;18337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38" name="Google Shape;18338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39" name="Google Shape;18339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40" name="Google Shape;18340;p832"/>
            <p:cNvGrpSpPr/>
            <p:nvPr/>
          </p:nvGrpSpPr>
          <p:grpSpPr>
            <a:xfrm>
              <a:off x="6989174" y="1596296"/>
              <a:ext cx="429000" cy="472034"/>
              <a:chOff x="3407774" y="1662073"/>
              <a:chExt cx="429000" cy="472034"/>
            </a:xfrm>
          </p:grpSpPr>
          <p:pic>
            <p:nvPicPr>
              <p:cNvPr id="18341" name="Google Shape;18341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525249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42" name="Google Shape;18342;p832"/>
              <p:cNvSpPr/>
              <p:nvPr/>
            </p:nvSpPr>
            <p:spPr>
              <a:xfrm>
                <a:off x="3500323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43" name="Google Shape;18343;p832"/>
              <p:cNvSpPr txBox="1"/>
              <p:nvPr/>
            </p:nvSpPr>
            <p:spPr>
              <a:xfrm>
                <a:off x="3407774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 dirty="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grpSp>
        <p:nvGrpSpPr>
          <p:cNvPr id="18344" name="Google Shape;18344;p832"/>
          <p:cNvGrpSpPr/>
          <p:nvPr/>
        </p:nvGrpSpPr>
        <p:grpSpPr>
          <a:xfrm>
            <a:off x="98050" y="1975068"/>
            <a:ext cx="9525601" cy="738633"/>
            <a:chOff x="174249" y="2014958"/>
            <a:chExt cx="9525601" cy="738633"/>
          </a:xfrm>
        </p:grpSpPr>
        <p:sp>
          <p:nvSpPr>
            <p:cNvPr id="18345" name="Google Shape;18345;p832"/>
            <p:cNvSpPr txBox="1"/>
            <p:nvPr/>
          </p:nvSpPr>
          <p:spPr>
            <a:xfrm>
              <a:off x="174249" y="2014958"/>
              <a:ext cx="2464769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b-NO" sz="1200" dirty="0">
                  <a:latin typeface="Calibri" panose="020F0502020204030204" pitchFamily="34" charset="0"/>
                </a:rPr>
                <a:t>Boligsosialt arbeid (boligsosial bistand, kommunal bolig og kommunal bostøtte)**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6" name="Google Shape;18346;p832"/>
            <p:cNvSpPr txBox="1"/>
            <p:nvPr/>
          </p:nvSpPr>
          <p:spPr>
            <a:xfrm>
              <a:off x="8022850" y="2050504"/>
              <a:ext cx="1677000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b-NO" sz="1100" dirty="0" err="1">
                  <a:latin typeface="Calibri"/>
                  <a:ea typeface="Calibri"/>
                  <a:cs typeface="Calibri"/>
                  <a:sym typeface="Calibri"/>
                </a:rPr>
                <a:t>Kobo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  <a:p>
              <a:pPr defTabSz="914378">
                <a:defRPr/>
              </a:pPr>
              <a:r>
                <a:rPr lang="no" sz="1100" dirty="0">
                  <a:latin typeface="Calibri"/>
                  <a:ea typeface="Calibri"/>
                  <a:cs typeface="Calibri"/>
                  <a:sym typeface="Calibri"/>
                </a:rPr>
                <a:t>(26 kommuner)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47" name="Google Shape;18347;p832"/>
            <p:cNvGrpSpPr/>
            <p:nvPr/>
          </p:nvGrpSpPr>
          <p:grpSpPr>
            <a:xfrm>
              <a:off x="2889000" y="2168616"/>
              <a:ext cx="429000" cy="472034"/>
              <a:chOff x="2889000" y="1662073"/>
              <a:chExt cx="429000" cy="472034"/>
            </a:xfrm>
          </p:grpSpPr>
          <p:pic>
            <p:nvPicPr>
              <p:cNvPr id="18348" name="Google Shape;1834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49" name="Google Shape;1834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50" name="Google Shape;1835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51" name="Google Shape;18351;p832"/>
            <p:cNvGrpSpPr/>
            <p:nvPr/>
          </p:nvGrpSpPr>
          <p:grpSpPr>
            <a:xfrm>
              <a:off x="4260600" y="2168616"/>
              <a:ext cx="429000" cy="472034"/>
              <a:chOff x="2812800" y="1662073"/>
              <a:chExt cx="429000" cy="472034"/>
            </a:xfrm>
          </p:grpSpPr>
          <p:pic>
            <p:nvPicPr>
              <p:cNvPr id="18352" name="Google Shape;18352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53" name="Google Shape;18353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54" name="Google Shape;18354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355" name="Google Shape;18355;p832"/>
            <p:cNvGrpSpPr/>
            <p:nvPr/>
          </p:nvGrpSpPr>
          <p:grpSpPr>
            <a:xfrm>
              <a:off x="5570626" y="2168616"/>
              <a:ext cx="429000" cy="472034"/>
              <a:chOff x="2889000" y="1662073"/>
              <a:chExt cx="429000" cy="472034"/>
            </a:xfrm>
          </p:grpSpPr>
          <p:pic>
            <p:nvPicPr>
              <p:cNvPr id="18356" name="Google Shape;18356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57" name="Google Shape;18357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358" name="Google Shape;18358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 dirty="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cxnSp>
        <p:nvCxnSpPr>
          <p:cNvPr id="18400" name="Google Shape;18400;p832"/>
          <p:cNvCxnSpPr/>
          <p:nvPr/>
        </p:nvCxnSpPr>
        <p:spPr>
          <a:xfrm rot="10800000">
            <a:off x="3730523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01" name="Google Shape;18401;p832"/>
          <p:cNvCxnSpPr/>
          <p:nvPr/>
        </p:nvCxnSpPr>
        <p:spPr>
          <a:xfrm rot="10800000">
            <a:off x="5119819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02" name="Google Shape;18402;p832"/>
          <p:cNvCxnSpPr/>
          <p:nvPr/>
        </p:nvCxnSpPr>
        <p:spPr>
          <a:xfrm rot="10800000">
            <a:off x="6498025" y="1267018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03" name="Google Shape;18403;p832"/>
          <p:cNvCxnSpPr/>
          <p:nvPr/>
        </p:nvCxnSpPr>
        <p:spPr>
          <a:xfrm rot="10800000">
            <a:off x="7897146" y="1266350"/>
            <a:ext cx="0" cy="3566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404" name="Google Shape;18404;p832"/>
          <p:cNvGrpSpPr/>
          <p:nvPr/>
        </p:nvGrpSpPr>
        <p:grpSpPr>
          <a:xfrm>
            <a:off x="98050" y="2529840"/>
            <a:ext cx="9483081" cy="692467"/>
            <a:chOff x="174250" y="2529839"/>
            <a:chExt cx="9483080" cy="692467"/>
          </a:xfrm>
        </p:grpSpPr>
        <p:sp>
          <p:nvSpPr>
            <p:cNvPr id="18405" name="Google Shape;18405;p832"/>
            <p:cNvSpPr txBox="1"/>
            <p:nvPr/>
          </p:nvSpPr>
          <p:spPr>
            <a:xfrm>
              <a:off x="174250" y="2626977"/>
              <a:ext cx="16770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Langtidsopphold  institusjon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6" name="Google Shape;18406;p832"/>
            <p:cNvSpPr txBox="1"/>
            <p:nvPr/>
          </p:nvSpPr>
          <p:spPr>
            <a:xfrm>
              <a:off x="7980330" y="2529839"/>
              <a:ext cx="16770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Lansert </a:t>
              </a:r>
              <a:r>
                <a:rPr lang="nb-NO" sz="1100" dirty="0" err="1">
                  <a:latin typeface="Calibri"/>
                  <a:ea typeface="Calibri"/>
                  <a:cs typeface="Calibri"/>
                  <a:sym typeface="Calibri"/>
                </a:rPr>
                <a:t>feb</a:t>
              </a: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 2023</a:t>
              </a:r>
            </a:p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(0 kommuner)</a:t>
              </a: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  <a:p>
              <a:pPr defTabSz="914378">
                <a:defRPr/>
              </a:pP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07" name="Google Shape;18407;p832"/>
            <p:cNvGrpSpPr/>
            <p:nvPr/>
          </p:nvGrpSpPr>
          <p:grpSpPr>
            <a:xfrm>
              <a:off x="2889000" y="2661154"/>
              <a:ext cx="429000" cy="472034"/>
              <a:chOff x="2889000" y="1662073"/>
              <a:chExt cx="429000" cy="472034"/>
            </a:xfrm>
          </p:grpSpPr>
          <p:pic>
            <p:nvPicPr>
              <p:cNvPr id="18408" name="Google Shape;1840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09" name="Google Shape;1840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10" name="Google Shape;1841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411" name="Google Shape;18411;p832"/>
            <p:cNvGrpSpPr/>
            <p:nvPr/>
          </p:nvGrpSpPr>
          <p:grpSpPr>
            <a:xfrm>
              <a:off x="4260600" y="2661154"/>
              <a:ext cx="429000" cy="472034"/>
              <a:chOff x="2812800" y="1662073"/>
              <a:chExt cx="429000" cy="472034"/>
            </a:xfrm>
          </p:grpSpPr>
          <p:pic>
            <p:nvPicPr>
              <p:cNvPr id="18412" name="Google Shape;18412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13" name="Google Shape;18413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14" name="Google Shape;18414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grpSp>
        <p:nvGrpSpPr>
          <p:cNvPr id="18424" name="Google Shape;18424;p832"/>
          <p:cNvGrpSpPr/>
          <p:nvPr/>
        </p:nvGrpSpPr>
        <p:grpSpPr>
          <a:xfrm>
            <a:off x="98050" y="2806811"/>
            <a:ext cx="9495748" cy="998972"/>
            <a:chOff x="174249" y="2806812"/>
            <a:chExt cx="9495748" cy="998972"/>
          </a:xfrm>
        </p:grpSpPr>
        <p:sp>
          <p:nvSpPr>
            <p:cNvPr id="18425" name="Google Shape;18425;p832"/>
            <p:cNvSpPr txBox="1"/>
            <p:nvPr/>
          </p:nvSpPr>
          <p:spPr>
            <a:xfrm>
              <a:off x="174249" y="3170909"/>
              <a:ext cx="8947899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914378">
                <a:defRPr/>
              </a:pPr>
              <a:r>
                <a:rPr lang="no" sz="1200" dirty="0">
                  <a:latin typeface="Calibri"/>
                  <a:ea typeface="Calibri"/>
                  <a:cs typeface="Calibri"/>
                  <a:sym typeface="Calibri"/>
                </a:rPr>
                <a:t>Praktisk bistand***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6" name="Google Shape;18426;p832"/>
            <p:cNvSpPr txBox="1"/>
            <p:nvPr/>
          </p:nvSpPr>
          <p:spPr>
            <a:xfrm>
              <a:off x="7992997" y="3113317"/>
              <a:ext cx="1677000" cy="692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Lansert juni 2022</a:t>
              </a:r>
            </a:p>
            <a:p>
              <a:pPr lvl="1">
                <a:defRPr/>
              </a:pPr>
              <a:r>
                <a:rPr lang="nb-NO" sz="1100" dirty="0">
                  <a:latin typeface="Calibri"/>
                  <a:ea typeface="Calibri"/>
                  <a:cs typeface="Calibri"/>
                  <a:sym typeface="Calibri"/>
                </a:rPr>
                <a:t>(Test 6 kommuner)</a:t>
              </a:r>
            </a:p>
            <a:p>
              <a:pPr defTabSz="914378">
                <a:defRPr/>
              </a:pPr>
              <a:endParaRPr sz="11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27" name="Google Shape;18427;p832"/>
            <p:cNvGrpSpPr/>
            <p:nvPr/>
          </p:nvGrpSpPr>
          <p:grpSpPr>
            <a:xfrm>
              <a:off x="2889000" y="3193583"/>
              <a:ext cx="429000" cy="472034"/>
              <a:chOff x="2889000" y="1662073"/>
              <a:chExt cx="429000" cy="472034"/>
            </a:xfrm>
          </p:grpSpPr>
          <p:pic>
            <p:nvPicPr>
              <p:cNvPr id="18428" name="Google Shape;18428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29" name="Google Shape;18429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30" name="Google Shape;18430;p832"/>
              <p:cNvSpPr txBox="1"/>
              <p:nvPr/>
            </p:nvSpPr>
            <p:spPr>
              <a:xfrm>
                <a:off x="28890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431" name="Google Shape;18431;p832"/>
            <p:cNvGrpSpPr/>
            <p:nvPr/>
          </p:nvGrpSpPr>
          <p:grpSpPr>
            <a:xfrm>
              <a:off x="4260600" y="3193583"/>
              <a:ext cx="429000" cy="472034"/>
              <a:chOff x="2812800" y="1662073"/>
              <a:chExt cx="429000" cy="472034"/>
            </a:xfrm>
          </p:grpSpPr>
          <p:pic>
            <p:nvPicPr>
              <p:cNvPr id="18432" name="Google Shape;18432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9302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33" name="Google Shape;18433;p832"/>
              <p:cNvSpPr/>
              <p:nvPr/>
            </p:nvSpPr>
            <p:spPr>
              <a:xfrm>
                <a:off x="29053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34" name="Google Shape;18434;p832"/>
              <p:cNvSpPr txBox="1"/>
              <p:nvPr/>
            </p:nvSpPr>
            <p:spPr>
              <a:xfrm>
                <a:off x="2812800" y="1841750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435" name="Google Shape;18435;p832"/>
            <p:cNvGrpSpPr/>
            <p:nvPr/>
          </p:nvGrpSpPr>
          <p:grpSpPr>
            <a:xfrm>
              <a:off x="5570626" y="2806812"/>
              <a:ext cx="429000" cy="642651"/>
              <a:chOff x="2889000" y="1275302"/>
              <a:chExt cx="429000" cy="642651"/>
            </a:xfrm>
          </p:grpSpPr>
          <p:pic>
            <p:nvPicPr>
              <p:cNvPr id="18436" name="Google Shape;18436;p83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6475" y="1662073"/>
                <a:ext cx="275900" cy="2275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37" name="Google Shape;18437;p832"/>
              <p:cNvSpPr/>
              <p:nvPr/>
            </p:nvSpPr>
            <p:spPr>
              <a:xfrm>
                <a:off x="2981549" y="1673153"/>
                <a:ext cx="243900" cy="244800"/>
              </a:xfrm>
              <a:prstGeom prst="ellipse">
                <a:avLst/>
              </a:prstGeom>
              <a:noFill/>
              <a:ln w="19050" cap="flat" cmpd="sng">
                <a:solidFill>
                  <a:srgbClr val="6AA8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8">
                  <a:defRPr/>
                </a:pPr>
                <a:endParaRPr/>
              </a:p>
            </p:txBody>
          </p:sp>
          <p:sp>
            <p:nvSpPr>
              <p:cNvPr id="18438" name="Google Shape;18438;p832"/>
              <p:cNvSpPr txBox="1"/>
              <p:nvPr/>
            </p:nvSpPr>
            <p:spPr>
              <a:xfrm>
                <a:off x="2889000" y="1275302"/>
                <a:ext cx="429000" cy="29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 defTabSz="914378">
                  <a:defRPr/>
                </a:pPr>
                <a:r>
                  <a:rPr lang="no" sz="700" dirty="0">
                    <a:solidFill>
                      <a:srgbClr val="6AA84F"/>
                    </a:solidFill>
                    <a:latin typeface="Impact"/>
                    <a:ea typeface="Impact"/>
                    <a:cs typeface="Impact"/>
                    <a:sym typeface="Impact"/>
                  </a:rPr>
                  <a:t>FERDIG</a:t>
                </a:r>
                <a:endParaRPr sz="700" dirty="0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pic>
        <p:nvPicPr>
          <p:cNvPr id="2" name="Google Shape;18356;p832">
            <a:extLst>
              <a:ext uri="{FF2B5EF4-FFF2-40B4-BE49-F238E27FC236}">
                <a16:creationId xmlns:a16="http://schemas.microsoft.com/office/drawing/2014/main" id="{77BA136A-1A10-98ED-126B-F68E411621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588" y="2125678"/>
            <a:ext cx="275900" cy="2275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58;p832">
            <a:extLst>
              <a:ext uri="{FF2B5EF4-FFF2-40B4-BE49-F238E27FC236}">
                <a16:creationId xmlns:a16="http://schemas.microsoft.com/office/drawing/2014/main" id="{68BDD5BF-0EA2-441B-4896-0A067E5ADE1E}"/>
              </a:ext>
            </a:extLst>
          </p:cNvPr>
          <p:cNvSpPr txBox="1"/>
          <p:nvPr/>
        </p:nvSpPr>
        <p:spPr>
          <a:xfrm>
            <a:off x="7018113" y="2277923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FERDIG</a:t>
            </a:r>
            <a:endParaRPr sz="700" dirty="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" name="Google Shape;18357;p832">
            <a:extLst>
              <a:ext uri="{FF2B5EF4-FFF2-40B4-BE49-F238E27FC236}">
                <a16:creationId xmlns:a16="http://schemas.microsoft.com/office/drawing/2014/main" id="{53026398-E0CB-0D0F-499B-39CBB94D9B34}"/>
              </a:ext>
            </a:extLst>
          </p:cNvPr>
          <p:cNvSpPr/>
          <p:nvPr/>
        </p:nvSpPr>
        <p:spPr>
          <a:xfrm>
            <a:off x="7101782" y="2118448"/>
            <a:ext cx="243900" cy="2448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6" name="Google Shape;18357;p832">
            <a:extLst>
              <a:ext uri="{FF2B5EF4-FFF2-40B4-BE49-F238E27FC236}">
                <a16:creationId xmlns:a16="http://schemas.microsoft.com/office/drawing/2014/main" id="{CB0A69F6-95A7-1741-383D-48D5F811991D}"/>
              </a:ext>
            </a:extLst>
          </p:cNvPr>
          <p:cNvSpPr/>
          <p:nvPr/>
        </p:nvSpPr>
        <p:spPr>
          <a:xfrm>
            <a:off x="5581472" y="2649344"/>
            <a:ext cx="243900" cy="244800"/>
          </a:xfrm>
          <a:prstGeom prst="ellipse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11" name="Google Shape;18438;p832">
            <a:extLst>
              <a:ext uri="{FF2B5EF4-FFF2-40B4-BE49-F238E27FC236}">
                <a16:creationId xmlns:a16="http://schemas.microsoft.com/office/drawing/2014/main" id="{9AC3760E-9B83-D468-5E85-DF603FAFE269}"/>
              </a:ext>
            </a:extLst>
          </p:cNvPr>
          <p:cNvSpPr txBox="1"/>
          <p:nvPr/>
        </p:nvSpPr>
        <p:spPr>
          <a:xfrm>
            <a:off x="5489988" y="3354057"/>
            <a:ext cx="429000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FERDIG</a:t>
            </a:r>
            <a:endParaRPr sz="700" dirty="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" name="Google Shape;18391;p832">
            <a:extLst>
              <a:ext uri="{FF2B5EF4-FFF2-40B4-BE49-F238E27FC236}">
                <a16:creationId xmlns:a16="http://schemas.microsoft.com/office/drawing/2014/main" id="{41152B15-D0AF-A9B3-4F32-C5C3E8C6CA9D}"/>
              </a:ext>
            </a:extLst>
          </p:cNvPr>
          <p:cNvSpPr txBox="1"/>
          <p:nvPr/>
        </p:nvSpPr>
        <p:spPr>
          <a:xfrm>
            <a:off x="6695901" y="3449782"/>
            <a:ext cx="969382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PÅGÅR</a:t>
            </a:r>
            <a:endParaRPr sz="700" dirty="0"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" name="Google Shape;18389;p832">
            <a:extLst>
              <a:ext uri="{FF2B5EF4-FFF2-40B4-BE49-F238E27FC236}">
                <a16:creationId xmlns:a16="http://schemas.microsoft.com/office/drawing/2014/main" id="{F157CE6F-A73B-9E12-D3F6-793364A7BD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3246" y="3273245"/>
            <a:ext cx="122755" cy="22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8390;p832">
            <a:extLst>
              <a:ext uri="{FF2B5EF4-FFF2-40B4-BE49-F238E27FC236}">
                <a16:creationId xmlns:a16="http://schemas.microsoft.com/office/drawing/2014/main" id="{80DA6DF2-9962-9540-8F4C-DDE6896450F2}"/>
              </a:ext>
            </a:extLst>
          </p:cNvPr>
          <p:cNvSpPr/>
          <p:nvPr/>
        </p:nvSpPr>
        <p:spPr>
          <a:xfrm>
            <a:off x="7024030" y="3183085"/>
            <a:ext cx="318900" cy="2790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35" name="Google Shape;18390;p832">
            <a:extLst>
              <a:ext uri="{FF2B5EF4-FFF2-40B4-BE49-F238E27FC236}">
                <a16:creationId xmlns:a16="http://schemas.microsoft.com/office/drawing/2014/main" id="{BE7DDB1E-B112-B383-6A17-634BC14E774A}"/>
              </a:ext>
            </a:extLst>
          </p:cNvPr>
          <p:cNvSpPr/>
          <p:nvPr/>
        </p:nvSpPr>
        <p:spPr>
          <a:xfrm>
            <a:off x="7028545" y="2663161"/>
            <a:ext cx="318900" cy="2790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/>
          </a:p>
        </p:txBody>
      </p:sp>
      <p:sp>
        <p:nvSpPr>
          <p:cNvPr id="36" name="Google Shape;18391;p832">
            <a:extLst>
              <a:ext uri="{FF2B5EF4-FFF2-40B4-BE49-F238E27FC236}">
                <a16:creationId xmlns:a16="http://schemas.microsoft.com/office/drawing/2014/main" id="{27A5A7CD-E5C5-7FC8-A776-9F54B6F22FB4}"/>
              </a:ext>
            </a:extLst>
          </p:cNvPr>
          <p:cNvSpPr txBox="1"/>
          <p:nvPr/>
        </p:nvSpPr>
        <p:spPr>
          <a:xfrm>
            <a:off x="6973496" y="2874734"/>
            <a:ext cx="444677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378">
              <a:defRPr/>
            </a:pPr>
            <a:r>
              <a:rPr lang="no" sz="700" dirty="0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PÅGÅR</a:t>
            </a:r>
            <a:endParaRPr sz="700" dirty="0">
              <a:solidFill>
                <a:srgbClr val="F1C23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" name="Google Shape;18389;p832">
            <a:extLst>
              <a:ext uri="{FF2B5EF4-FFF2-40B4-BE49-F238E27FC236}">
                <a16:creationId xmlns:a16="http://schemas.microsoft.com/office/drawing/2014/main" id="{CA0BD91F-A052-1333-E046-A734CBF4DE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251" y="2735630"/>
            <a:ext cx="197607" cy="19678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kstSylinder 38">
            <a:extLst>
              <a:ext uri="{FF2B5EF4-FFF2-40B4-BE49-F238E27FC236}">
                <a16:creationId xmlns:a16="http://schemas.microsoft.com/office/drawing/2014/main" id="{8D85B79E-CA14-03E0-5171-4F3FD35430BD}"/>
              </a:ext>
            </a:extLst>
          </p:cNvPr>
          <p:cNvSpPr txBox="1"/>
          <p:nvPr/>
        </p:nvSpPr>
        <p:spPr>
          <a:xfrm>
            <a:off x="457200" y="4178809"/>
            <a:ext cx="82295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+mn-lt"/>
              </a:rPr>
              <a:t>*     Leverandører er Visma, IST og </a:t>
            </a:r>
            <a:r>
              <a:rPr lang="nb-NO" dirty="0" err="1">
                <a:latin typeface="+mn-lt"/>
              </a:rPr>
              <a:t>Vigilo</a:t>
            </a:r>
            <a:r>
              <a:rPr lang="nb-NO" dirty="0">
                <a:latin typeface="+mn-lt"/>
              </a:rPr>
              <a:t> samt oppslag i Fiks register</a:t>
            </a:r>
          </a:p>
          <a:p>
            <a:r>
              <a:rPr lang="nb-NO" dirty="0">
                <a:latin typeface="+mn-lt"/>
              </a:rPr>
              <a:t>**   Tilgjengelig gjennom </a:t>
            </a:r>
            <a:r>
              <a:rPr lang="nb-NO" dirty="0" err="1">
                <a:latin typeface="+mn-lt"/>
              </a:rPr>
              <a:t>Kobo</a:t>
            </a:r>
            <a:r>
              <a:rPr lang="nb-NO" dirty="0">
                <a:latin typeface="+mn-lt"/>
              </a:rPr>
              <a:t>, også for kommunal bostøtte. Breddes via </a:t>
            </a:r>
            <a:r>
              <a:rPr lang="nb-NO" dirty="0" err="1">
                <a:latin typeface="+mn-lt"/>
              </a:rPr>
              <a:t>Diginettverk</a:t>
            </a:r>
            <a:r>
              <a:rPr lang="nb-NO" dirty="0">
                <a:latin typeface="+mn-lt"/>
              </a:rPr>
              <a:t> og Husbanken</a:t>
            </a:r>
          </a:p>
          <a:p>
            <a:r>
              <a:rPr lang="nb-NO" dirty="0">
                <a:latin typeface="+mn-lt"/>
              </a:rPr>
              <a:t>*** Testbrukere </a:t>
            </a:r>
            <a:r>
              <a:rPr lang="nb-NO" dirty="0" err="1">
                <a:latin typeface="+mn-lt"/>
              </a:rPr>
              <a:t>Dips</a:t>
            </a:r>
            <a:r>
              <a:rPr lang="nb-NO" dirty="0">
                <a:latin typeface="+mn-lt"/>
              </a:rPr>
              <a:t> og KS/DIF. </a:t>
            </a:r>
            <a:r>
              <a:rPr lang="nb-NO" dirty="0" err="1">
                <a:latin typeface="+mn-lt"/>
                <a:ea typeface="Calibri" panose="020F0502020204030204" pitchFamily="34" charset="0"/>
              </a:rPr>
              <a:t>TietoEvry</a:t>
            </a:r>
            <a:r>
              <a:rPr lang="nb-NO" dirty="0">
                <a:latin typeface="+mn-lt"/>
                <a:ea typeface="Calibri" panose="020F0502020204030204" pitchFamily="34" charset="0"/>
              </a:rPr>
              <a:t> sier dette kommer i versjon 9.6 i september 2023</a:t>
            </a: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92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1">
            <a:extLst>
              <a:ext uri="{FF2B5EF4-FFF2-40B4-BE49-F238E27FC236}">
                <a16:creationId xmlns:a16="http://schemas.microsoft.com/office/drawing/2014/main" id="{89A5337E-8BED-A511-1C2D-918E8126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2" y="106933"/>
            <a:ext cx="6441757" cy="48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4112A8C-8A7A-66A5-3A83-D7F24B22C010}"/>
              </a:ext>
            </a:extLst>
          </p:cNvPr>
          <p:cNvSpPr txBox="1"/>
          <p:nvPr/>
        </p:nvSpPr>
        <p:spPr>
          <a:xfrm>
            <a:off x="237744" y="11887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Ansvarsfordeling API-ene for praktisk bistand og langtidsopphold institusjon</a:t>
            </a:r>
          </a:p>
        </p:txBody>
      </p:sp>
    </p:spTree>
    <p:extLst>
      <p:ext uri="{BB962C8B-B14F-4D97-AF65-F5344CB8AC3E}">
        <p14:creationId xmlns:p14="http://schemas.microsoft.com/office/powerpoint/2010/main" val="95297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4E041DC-4D34-271C-142D-1629A674E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71" y="1647027"/>
            <a:ext cx="6459220" cy="850729"/>
          </a:xfrm>
        </p:spPr>
        <p:txBody>
          <a:bodyPr/>
          <a:lstStyle/>
          <a:p>
            <a:r>
              <a:rPr lang="nb-NO" sz="2400" dirty="0"/>
              <a:t>Egenandelsberegning – endringer er på vei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528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5E4AA70D-89FA-B284-CA19-9EBB0667F0C3}"/>
              </a:ext>
            </a:extLst>
          </p:cNvPr>
          <p:cNvSpPr/>
          <p:nvPr/>
        </p:nvSpPr>
        <p:spPr>
          <a:xfrm>
            <a:off x="804672" y="1975104"/>
            <a:ext cx="6821424" cy="59664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C6ED24E-EBF8-F0CB-9654-08CFEB9D4CE8}"/>
              </a:ext>
            </a:extLst>
          </p:cNvPr>
          <p:cNvSpPr/>
          <p:nvPr/>
        </p:nvSpPr>
        <p:spPr>
          <a:xfrm>
            <a:off x="542925" y="1459380"/>
            <a:ext cx="7281863" cy="2974508"/>
          </a:xfrm>
          <a:prstGeom prst="rect">
            <a:avLst/>
          </a:prstGeom>
          <a:pattFill prst="dkDnDiag">
            <a:fgClr>
              <a:schemeClr val="bg1"/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3D8E44-F6FF-CE88-6E41-83DB25E1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070"/>
            <a:ext cx="8229600" cy="849086"/>
          </a:xfrm>
        </p:spPr>
        <p:txBody>
          <a:bodyPr/>
          <a:lstStyle/>
          <a:p>
            <a:r>
              <a:rPr lang="nb-NO" dirty="0">
                <a:cs typeface="Calibri"/>
              </a:rPr>
              <a:t>Prioritert portefølje 2023 - Innføring</a:t>
            </a:r>
            <a:endParaRPr lang="nb-NO" dirty="0"/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FD576F12-0D4D-EAEA-8060-372AF89D9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67903"/>
              </p:ext>
            </p:extLst>
          </p:nvPr>
        </p:nvGraphicFramePr>
        <p:xfrm>
          <a:off x="1167384" y="1582654"/>
          <a:ext cx="6096000" cy="2727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97679">
                  <a:extLst>
                    <a:ext uri="{9D8B030D-6E8A-4147-A177-3AD203B41FA5}">
                      <a16:colId xmlns:a16="http://schemas.microsoft.com/office/drawing/2014/main" val="1245800660"/>
                    </a:ext>
                  </a:extLst>
                </a:gridCol>
                <a:gridCol w="1798321">
                  <a:extLst>
                    <a:ext uri="{9D8B030D-6E8A-4147-A177-3AD203B41FA5}">
                      <a16:colId xmlns:a16="http://schemas.microsoft.com/office/drawing/2014/main" val="15244582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Innføringsaktiviteter for kommunene i 2023 (prioritert rekkefølge)</a:t>
                      </a:r>
                    </a:p>
                  </a:txBody>
                  <a:tcPr marL="68580" marR="68580" marT="34290" marB="34290">
                    <a:solidFill>
                      <a:srgbClr val="001A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Innsatsområde</a:t>
                      </a:r>
                      <a:endParaRPr lang="nb-NO" sz="12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1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7722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nb-NO" sz="1100" dirty="0">
                          <a:highlight>
                            <a:srgbClr val="FFFF00"/>
                          </a:highlight>
                        </a:rPr>
                        <a:t>1. Innføre ny løsning for tilgang til inntekts- og skattedata til </a:t>
                      </a:r>
                    </a:p>
                    <a:p>
                      <a:r>
                        <a:rPr lang="nb-NO" sz="1100" dirty="0">
                          <a:highlight>
                            <a:srgbClr val="FFFF00"/>
                          </a:highlight>
                        </a:rPr>
                        <a:t>vederlagsberegning for praktisk bistand og institusjonsopphold</a:t>
                      </a:r>
                    </a:p>
                  </a:txBody>
                  <a:tcPr marL="68580" marR="68580" marT="34290" marB="3429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effectLst/>
                          <a:highlight>
                            <a:srgbClr val="FFFF00"/>
                          </a:highlight>
                        </a:rPr>
                        <a:t>Digitale fellesløsninger</a:t>
                      </a:r>
                    </a:p>
                  </a:txBody>
                  <a:tcPr marL="68580" marR="68580" marT="34290" marB="3429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55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100" kern="1200">
                          <a:solidFill>
                            <a:schemeClr val="dk1"/>
                          </a:solidFill>
                        </a:rPr>
                        <a:t>2. Innføring av Kjernejournal i sykehjem- og hjemmetjenesten</a:t>
                      </a:r>
                      <a:endParaRPr lang="nb-NO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Legemiddelområdet</a:t>
                      </a: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142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effectLst/>
                        </a:rPr>
                        <a:t>3.  Innføring av </a:t>
                      </a:r>
                      <a:r>
                        <a:rPr lang="nb-NO" sz="1100" err="1">
                          <a:effectLst/>
                        </a:rPr>
                        <a:t>DigiHelsestasjon</a:t>
                      </a:r>
                      <a:r>
                        <a:rPr lang="nb-NO" sz="1100">
                          <a:effectLst/>
                        </a:rPr>
                        <a:t>, basisløsning</a:t>
                      </a:r>
                    </a:p>
                  </a:txBody>
                  <a:tcPr marL="68580" marR="68580" marT="34290" marB="3429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Innbyggertjenester</a:t>
                      </a:r>
                    </a:p>
                  </a:txBody>
                  <a:tcPr marL="51435" marR="51435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151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effectLst/>
                        </a:rPr>
                        <a:t>4. Innføring av Helseplattformen i Midt-Norge</a:t>
                      </a:r>
                    </a:p>
                  </a:txBody>
                  <a:tcPr marL="68580" marR="6858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Digitale Fellesløsninger</a:t>
                      </a: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87739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effectLst/>
                        </a:rPr>
                        <a:t>5. Legge til rette for innføring og påkobling til velferdsteknologisk knutepunkt i tråd med de valgte kriterier for prioritering</a:t>
                      </a:r>
                    </a:p>
                  </a:txBody>
                  <a:tcPr marL="68580" marR="68580" marT="34290" marB="3429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Velferdsteknologi og digital </a:t>
                      </a:r>
                      <a:r>
                        <a:rPr lang="nb-NO" sz="1100" err="1">
                          <a:effectLst/>
                        </a:rPr>
                        <a:t>hjemmeoppfølging</a:t>
                      </a:r>
                      <a:endParaRPr lang="nb-NO" sz="1100">
                        <a:effectLst/>
                      </a:endParaRPr>
                    </a:p>
                  </a:txBody>
                  <a:tcPr marL="51435" marR="51435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4465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effectLst/>
                        </a:rPr>
                        <a:t>6. Innføre de gjeldene versjoner av elektronisk meldingsutveksling ved kommunikasjon med samhandlingsparter</a:t>
                      </a:r>
                    </a:p>
                  </a:txBody>
                  <a:tcPr marL="68580" marR="68580"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effectLst/>
                        </a:rPr>
                        <a:t>Digital samhandling</a:t>
                      </a:r>
                    </a:p>
                  </a:txBody>
                  <a:tcPr marL="51435" marR="5143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28927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>
                          <a:effectLst/>
                        </a:rPr>
                        <a:t>7.  Innføring av </a:t>
                      </a:r>
                      <a:r>
                        <a:rPr lang="nb-NO" sz="1100" err="1">
                          <a:effectLst/>
                        </a:rPr>
                        <a:t>DigiHelse</a:t>
                      </a:r>
                      <a:endParaRPr lang="nb-NO" sz="1100">
                        <a:effectLst/>
                      </a:endParaRPr>
                    </a:p>
                  </a:txBody>
                  <a:tcPr marL="68580" marR="68580" marT="34290" marB="3429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dirty="0">
                          <a:effectLst/>
                        </a:rPr>
                        <a:t>Innbyggertjenester</a:t>
                      </a:r>
                    </a:p>
                  </a:txBody>
                  <a:tcPr marL="51435" marR="51435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3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9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344B7A-5270-4C3F-8E3E-C32B0C18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Status aktivitet overfor EPJ-leverandørene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312CE9-32E7-9BA8-723D-BCBAC324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03960"/>
            <a:ext cx="8229600" cy="3825240"/>
          </a:xfrm>
        </p:spPr>
        <p:txBody>
          <a:bodyPr>
            <a:normAutofit fontScale="92500" lnSpcReduction="20000"/>
          </a:bodyPr>
          <a:lstStyle/>
          <a:p>
            <a:pPr marL="571500" indent="-457200">
              <a:spcBef>
                <a:spcPts val="500"/>
              </a:spcBef>
              <a:buFont typeface="+mj-lt"/>
              <a:buAutoNum type="arabicPeriod"/>
            </a:pPr>
            <a:r>
              <a:rPr lang="nb-NO" dirty="0"/>
              <a:t>Prosjektet gjennomførte månedlige informasjonsmøter i hele 2022 og 2023</a:t>
            </a:r>
          </a:p>
          <a:p>
            <a:pPr marL="571500" indent="-457200">
              <a:spcBef>
                <a:spcPts val="500"/>
              </a:spcBef>
              <a:buFont typeface="+mj-lt"/>
              <a:buAutoNum type="arabicPeriod"/>
            </a:pPr>
            <a:r>
              <a:rPr lang="nb-NO" dirty="0"/>
              <a:t>Prosjektet hadde informasjonsmøte om API-et for praktisk bistand og opplæring 15. desember 2022</a:t>
            </a:r>
          </a:p>
          <a:p>
            <a:pPr marL="571500" indent="-457200">
              <a:spcBef>
                <a:spcPts val="500"/>
              </a:spcBef>
              <a:buFont typeface="+mj-lt"/>
              <a:buAutoNum type="arabicPeriod"/>
            </a:pPr>
            <a:r>
              <a:rPr lang="nb-NO" dirty="0"/>
              <a:t>Prosjektet hadde informasjonsmøte om API-et for langtidsopphold institusjon 15. februar 2023</a:t>
            </a:r>
          </a:p>
          <a:p>
            <a:pPr marL="571500" indent="-457200">
              <a:spcBef>
                <a:spcPts val="500"/>
              </a:spcBef>
              <a:buFont typeface="+mj-lt"/>
              <a:buAutoNum type="arabicPeriod"/>
            </a:pPr>
            <a:r>
              <a:rPr lang="nb-NO" dirty="0"/>
              <a:t>EPJ-leverandører har vært på en-til-en møter med Skatteetaten og KS for å få nærmere innblikk i Skatteetatens delingsmønster</a:t>
            </a:r>
          </a:p>
          <a:p>
            <a:pPr marL="571500" indent="-457200">
              <a:spcBef>
                <a:spcPts val="500"/>
              </a:spcBef>
              <a:buFont typeface="+mj-lt"/>
              <a:buAutoNum type="arabicPeriod"/>
            </a:pPr>
            <a:r>
              <a:rPr lang="nb-NO" dirty="0"/>
              <a:t>EPJ-leverandører skal på en-til-en møter med Skatteetaten og KS for å få informere om status på utvikling</a:t>
            </a:r>
          </a:p>
          <a:p>
            <a:pPr marL="571500" indent="-457200">
              <a:spcBef>
                <a:spcPts val="500"/>
              </a:spcBef>
              <a:buFont typeface="+mj-lt"/>
              <a:buAutoNum type="arabicPeriod"/>
            </a:pPr>
            <a:r>
              <a:rPr lang="nb-NO" dirty="0"/>
              <a:t>Prosjektet har utarbeidet «verktøykasse» for hjelp til summering av felter (beregningsmodell)</a:t>
            </a:r>
          </a:p>
          <a:p>
            <a:pPr marL="114300" indent="0">
              <a:spcBef>
                <a:spcPts val="500"/>
              </a:spcBef>
              <a:buNone/>
            </a:pPr>
            <a:endParaRPr lang="nb-NO" dirty="0"/>
          </a:p>
          <a:p>
            <a:pPr marL="114300" indent="0">
              <a:spcBef>
                <a:spcPts val="500"/>
              </a:spcBef>
              <a:buNone/>
            </a:pPr>
            <a:r>
              <a:rPr lang="nb-NO" b="1" dirty="0"/>
              <a:t>KS og Skatteetaten kommer til å følge opp EPJ-leverandørene tett!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311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4E041DC-4D34-271C-142D-1629A674E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71" y="1647027"/>
            <a:ext cx="6459220" cy="850729"/>
          </a:xfrm>
        </p:spPr>
        <p:txBody>
          <a:bodyPr/>
          <a:lstStyle/>
          <a:p>
            <a:r>
              <a:rPr lang="nb-NO" dirty="0"/>
              <a:t>Oppsummering av innsikt begge tjenester: </a:t>
            </a:r>
            <a:br>
              <a:rPr lang="nb-NO" dirty="0"/>
            </a:br>
            <a:r>
              <a:rPr lang="nb-NO" dirty="0"/>
              <a:t>Behov og arbeidsprosess as is og to be</a:t>
            </a:r>
            <a:br>
              <a:rPr lang="nb-NO" dirty="0"/>
            </a:br>
            <a:br>
              <a:rPr lang="nb-NO" dirty="0"/>
            </a:br>
            <a:r>
              <a:rPr lang="nb-NO" dirty="0"/>
              <a:t>Gevinster ved integrasjon i fagsystemene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72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02E760-0D96-9A15-F50A-0F0271C29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Behov for skatte- og inntektsopplysninger fra Skatteetaten</a:t>
            </a:r>
            <a:br>
              <a:rPr lang="nb-NO" sz="2200" dirty="0"/>
            </a:br>
            <a:r>
              <a:rPr lang="nb-NO" sz="2200" dirty="0"/>
              <a:t>for disse tjenestene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81E823-497D-2CD8-0A60-80EFD6C4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993"/>
            <a:ext cx="8229600" cy="3229206"/>
          </a:xfrm>
        </p:spPr>
        <p:txBody>
          <a:bodyPr>
            <a:normAutofit/>
          </a:bodyPr>
          <a:lstStyle/>
          <a:p>
            <a:r>
              <a:rPr lang="nb-NO" sz="1200" dirty="0"/>
              <a:t>Kommunen er forpliktet til å tilby forskjellig helsetjenester til innbyggerne. Mange av disse er gratis eller tilbys til fastpris. For to typer tjenester er innbyggernes betalingsplikt behovsprøvd: </a:t>
            </a:r>
          </a:p>
          <a:p>
            <a:pPr lvl="1"/>
            <a:r>
              <a:rPr lang="nb-NO" sz="1200" b="1" dirty="0"/>
              <a:t>Langtidsopphold i institusjon </a:t>
            </a:r>
          </a:p>
          <a:p>
            <a:pPr lvl="1"/>
            <a:r>
              <a:rPr lang="nb-NO" sz="1200" b="1" dirty="0"/>
              <a:t> Praktisk bistand og opplæring</a:t>
            </a:r>
            <a:endParaRPr lang="nb-NO" sz="1200" dirty="0"/>
          </a:p>
          <a:p>
            <a:r>
              <a:rPr lang="nb-NO" sz="1200" dirty="0"/>
              <a:t>For å beregne egenbetaling for langtidsopphold institusjon og praktisk bistand og opplæring, har kommunene behov for skatte- og inntektsopplysninger. Disse hentes i dag fra tjenester på Infotorg. (I tillegg hentes pensjonsopplysninger fra NAV).</a:t>
            </a:r>
          </a:p>
          <a:p>
            <a:pPr marL="101600" indent="0">
              <a:buNone/>
            </a:pPr>
            <a:endParaRPr lang="nb-NO" sz="1200" dirty="0"/>
          </a:p>
          <a:p>
            <a:r>
              <a:rPr lang="nb-NO" sz="1200" dirty="0"/>
              <a:t>Infotorg tilbyr i dag skatte- og inntektsopplysninger fra Skatteetaten i tjenestene «opphold på institusjon» og «hjemmehjelp». Kommunene kan både gjøre oppslag og bestille uttrekk. Disse tjenestene forsvinner 16.11.2023. </a:t>
            </a:r>
          </a:p>
          <a:p>
            <a:r>
              <a:rPr lang="nb-NO" sz="1200" dirty="0"/>
              <a:t>Som erstatning vil SKE vil tilby API-er for tjenestene i sin standardiserte delingsløsning. Denne løsningen legger til rette for maskin til maskin oppkobling og er uten brukergrensesnitt. Tjenesten tilbyr oppslag i sanntid og man kan lytte på hendelser (siste oppdaterte informasjon om skatt/inntekt). </a:t>
            </a:r>
          </a:p>
        </p:txBody>
      </p:sp>
    </p:spTree>
    <p:extLst>
      <p:ext uri="{BB962C8B-B14F-4D97-AF65-F5344CB8AC3E}">
        <p14:creationId xmlns:p14="http://schemas.microsoft.com/office/powerpoint/2010/main" val="292012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B8E66-3FD3-3D60-E7A7-0C69605990A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b-NO" dirty="0"/>
              <a:t>AS IS – tilgang til skatte- og inntektsopplysninger fra SKE</a:t>
            </a:r>
            <a:br>
              <a:rPr lang="nb-NO" dirty="0"/>
            </a:br>
            <a:r>
              <a:rPr lang="nb-NO" dirty="0"/>
              <a:t>Forenklet skisse</a:t>
            </a:r>
          </a:p>
        </p:txBody>
      </p:sp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15EC2406-DB2F-01F1-E013-8E4EFE30EAA0}"/>
              </a:ext>
            </a:extLst>
          </p:cNvPr>
          <p:cNvSpPr/>
          <p:nvPr/>
        </p:nvSpPr>
        <p:spPr>
          <a:xfrm>
            <a:off x="2621700" y="1386010"/>
            <a:ext cx="2660004" cy="873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Fagsystem</a:t>
            </a:r>
          </a:p>
          <a:p>
            <a:pPr algn="ctr"/>
            <a:r>
              <a:rPr lang="nb-NO" sz="1000" dirty="0"/>
              <a:t>Kommunene (leverandør) gjør årlig import av alle innbyggere </a:t>
            </a:r>
          </a:p>
          <a:p>
            <a:pPr algn="ctr"/>
            <a:r>
              <a:rPr lang="nb-NO" sz="1000" dirty="0"/>
              <a:t>fra fil bestilt fra Infotorg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F7DBE3-01BE-FBB2-B487-65AC8DDC5F2F}"/>
              </a:ext>
            </a:extLst>
          </p:cNvPr>
          <p:cNvSpPr/>
          <p:nvPr/>
        </p:nvSpPr>
        <p:spPr>
          <a:xfrm>
            <a:off x="667295" y="1500498"/>
            <a:ext cx="1167924" cy="10070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b="1" dirty="0"/>
              <a:t>Infotorg</a:t>
            </a:r>
          </a:p>
          <a:p>
            <a:pPr algn="ctr"/>
            <a:r>
              <a:rPr lang="nb-NO" sz="800" dirty="0">
                <a:solidFill>
                  <a:schemeClr val="bg1"/>
                </a:solidFill>
              </a:rPr>
              <a:t>«Hjemmehjelp»</a:t>
            </a:r>
          </a:p>
          <a:p>
            <a:pPr algn="ctr"/>
            <a:r>
              <a:rPr lang="nb-NO" sz="800" dirty="0">
                <a:solidFill>
                  <a:schemeClr val="bg1"/>
                </a:solidFill>
              </a:rPr>
              <a:t>Uttrekk og oppslag</a:t>
            </a:r>
            <a:endParaRPr lang="nb-NO" sz="800" dirty="0"/>
          </a:p>
          <a:p>
            <a:pPr marL="228600" indent="-228600" algn="ctr">
              <a:buAutoNum type="arabicPeriod"/>
            </a:pPr>
            <a:endParaRPr lang="nb-NO" sz="800" dirty="0"/>
          </a:p>
          <a:p>
            <a:pPr algn="ctr"/>
            <a:endParaRPr lang="nb-NO" dirty="0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047D2E5-9AA6-BD85-C7CA-F383F9EAF289}"/>
              </a:ext>
            </a:extLst>
          </p:cNvPr>
          <p:cNvCxnSpPr>
            <a:cxnSpLocks/>
          </p:cNvCxnSpPr>
          <p:nvPr/>
        </p:nvCxnSpPr>
        <p:spPr>
          <a:xfrm flipH="1">
            <a:off x="1840516" y="1811195"/>
            <a:ext cx="780273" cy="1196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5673B266-527C-D25F-4EB7-975443CB705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849497" y="3916639"/>
            <a:ext cx="771292" cy="699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71AD6C04-F71C-2505-8BF4-689A4391B300}"/>
              </a:ext>
            </a:extLst>
          </p:cNvPr>
          <p:cNvSpPr/>
          <p:nvPr/>
        </p:nvSpPr>
        <p:spPr>
          <a:xfrm>
            <a:off x="667297" y="4305882"/>
            <a:ext cx="1173220" cy="604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Annen innhenting:</a:t>
            </a:r>
          </a:p>
          <a:p>
            <a:pPr algn="ctr"/>
            <a:r>
              <a:rPr lang="nb-NO" sz="1100" dirty="0"/>
              <a:t>NAV pensjon</a:t>
            </a:r>
          </a:p>
        </p:txBody>
      </p:sp>
      <p:sp>
        <p:nvSpPr>
          <p:cNvPr id="8" name="Avrundet rektangel 7">
            <a:extLst>
              <a:ext uri="{FF2B5EF4-FFF2-40B4-BE49-F238E27FC236}">
                <a16:creationId xmlns:a16="http://schemas.microsoft.com/office/drawing/2014/main" id="{CE54F740-2AEB-FA7E-607A-40CA0D8559E0}"/>
              </a:ext>
            </a:extLst>
          </p:cNvPr>
          <p:cNvSpPr/>
          <p:nvPr/>
        </p:nvSpPr>
        <p:spPr>
          <a:xfrm>
            <a:off x="5616884" y="2250082"/>
            <a:ext cx="1043071" cy="8572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Manuell innlegging i fagsystem</a:t>
            </a:r>
          </a:p>
          <a:p>
            <a:pPr algn="ctr"/>
            <a:r>
              <a:rPr lang="nb-NO" sz="700" i="1" dirty="0"/>
              <a:t>En enkelt sum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19BD2B78-B348-A462-693A-076EA655CAB1}"/>
              </a:ext>
            </a:extLst>
          </p:cNvPr>
          <p:cNvCxnSpPr>
            <a:cxnSpLocks/>
          </p:cNvCxnSpPr>
          <p:nvPr/>
        </p:nvCxnSpPr>
        <p:spPr>
          <a:xfrm flipV="1">
            <a:off x="1840517" y="3862670"/>
            <a:ext cx="3763156" cy="834687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21BF2AFA-FF12-564A-E620-1A73A801C770}"/>
              </a:ext>
            </a:extLst>
          </p:cNvPr>
          <p:cNvCxnSpPr>
            <a:cxnSpLocks/>
          </p:cNvCxnSpPr>
          <p:nvPr/>
        </p:nvCxnSpPr>
        <p:spPr>
          <a:xfrm>
            <a:off x="1831657" y="2088665"/>
            <a:ext cx="832853" cy="64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vrundet rektangel 8">
            <a:extLst>
              <a:ext uri="{FF2B5EF4-FFF2-40B4-BE49-F238E27FC236}">
                <a16:creationId xmlns:a16="http://schemas.microsoft.com/office/drawing/2014/main" id="{0AD5619A-E1A8-80E4-1145-C90E358C62B2}"/>
              </a:ext>
            </a:extLst>
          </p:cNvPr>
          <p:cNvSpPr/>
          <p:nvPr/>
        </p:nvSpPr>
        <p:spPr>
          <a:xfrm>
            <a:off x="5616878" y="1382265"/>
            <a:ext cx="1043077" cy="7804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Beregning</a:t>
            </a:r>
          </a:p>
          <a:p>
            <a:pPr algn="ctr"/>
            <a:r>
              <a:rPr lang="nb-NO" sz="1000" dirty="0"/>
              <a:t>i fagsystemet</a:t>
            </a:r>
          </a:p>
          <a:p>
            <a:pPr algn="ctr"/>
            <a:r>
              <a:rPr lang="nb-NO" sz="800" dirty="0"/>
              <a:t>Satser i fagsystem</a:t>
            </a:r>
          </a:p>
          <a:p>
            <a:pPr algn="ctr"/>
            <a:r>
              <a:rPr lang="nb-NO" sz="800" i="1" dirty="0"/>
              <a:t>En enkelt sum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C0E267B-4763-0AFF-E180-A6F288BF140B}"/>
              </a:ext>
            </a:extLst>
          </p:cNvPr>
          <p:cNvSpPr/>
          <p:nvPr/>
        </p:nvSpPr>
        <p:spPr>
          <a:xfrm>
            <a:off x="667295" y="3141041"/>
            <a:ext cx="1167924" cy="956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b="1" dirty="0"/>
              <a:t>Infotorg</a:t>
            </a:r>
          </a:p>
          <a:p>
            <a:pPr algn="ctr"/>
            <a:r>
              <a:rPr lang="nb-NO" sz="800" dirty="0">
                <a:solidFill>
                  <a:schemeClr val="bg1"/>
                </a:solidFill>
              </a:rPr>
              <a:t>«Opphold på institusjon»</a:t>
            </a:r>
          </a:p>
          <a:p>
            <a:pPr algn="ctr"/>
            <a:r>
              <a:rPr lang="nb-NO" sz="800" dirty="0">
                <a:solidFill>
                  <a:schemeClr val="bg1"/>
                </a:solidFill>
              </a:rPr>
              <a:t>Oppslag og uttrekk</a:t>
            </a:r>
          </a:p>
          <a:p>
            <a:pPr algn="ctr"/>
            <a:endParaRPr lang="nb-NO" sz="800" dirty="0"/>
          </a:p>
          <a:p>
            <a:pPr marL="228600" indent="-228600" algn="ctr">
              <a:buAutoNum type="arabicPeriod"/>
            </a:pPr>
            <a:endParaRPr lang="nb-NO" sz="800" dirty="0"/>
          </a:p>
          <a:p>
            <a:pPr algn="ctr"/>
            <a:endParaRPr lang="nb-NO" dirty="0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684B7CB0-9F61-6A03-984D-A55BFD391653}"/>
              </a:ext>
            </a:extLst>
          </p:cNvPr>
          <p:cNvCxnSpPr>
            <a:cxnSpLocks/>
          </p:cNvCxnSpPr>
          <p:nvPr/>
        </p:nvCxnSpPr>
        <p:spPr>
          <a:xfrm flipH="1">
            <a:off x="1835219" y="3729492"/>
            <a:ext cx="9820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373F1A30-B7D3-80AD-5FE4-6EB86685D319}"/>
              </a:ext>
            </a:extLst>
          </p:cNvPr>
          <p:cNvSpPr/>
          <p:nvPr/>
        </p:nvSpPr>
        <p:spPr>
          <a:xfrm>
            <a:off x="2620789" y="4313732"/>
            <a:ext cx="2658801" cy="6049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r>
              <a:rPr lang="nb-NO" sz="1200" b="1" dirty="0"/>
              <a:t>Enkelte kommuner </a:t>
            </a:r>
          </a:p>
          <a:p>
            <a:pPr algn="ctr"/>
            <a:r>
              <a:rPr lang="nb-NO" sz="1100" dirty="0"/>
              <a:t>Henter uttrekk </a:t>
            </a:r>
          </a:p>
          <a:p>
            <a:pPr algn="ctr"/>
            <a:r>
              <a:rPr lang="nb-NO" sz="1100" dirty="0"/>
              <a:t>RPA til </a:t>
            </a:r>
            <a:r>
              <a:rPr lang="nb-NO" sz="1100" dirty="0" err="1"/>
              <a:t>excel</a:t>
            </a:r>
            <a:endParaRPr lang="nb-NO" sz="1100" dirty="0"/>
          </a:p>
          <a:p>
            <a:pPr algn="ctr"/>
            <a:endParaRPr lang="nb-NO" dirty="0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9E0BEF-30FD-34EF-4729-9120BFA73D87}"/>
              </a:ext>
            </a:extLst>
          </p:cNvPr>
          <p:cNvSpPr txBox="1"/>
          <p:nvPr/>
        </p:nvSpPr>
        <p:spPr>
          <a:xfrm>
            <a:off x="-3254" y="1616665"/>
            <a:ext cx="71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800" b="1" dirty="0"/>
              <a:t>Praktisk bistand og opplæring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D726C0D5-C826-7F1F-FBC4-0819C93C9499}"/>
              </a:ext>
            </a:extLst>
          </p:cNvPr>
          <p:cNvSpPr txBox="1"/>
          <p:nvPr/>
        </p:nvSpPr>
        <p:spPr>
          <a:xfrm>
            <a:off x="40399" y="3250944"/>
            <a:ext cx="71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800" b="1" dirty="0"/>
              <a:t>Langtids-opphold på institusjon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DBC3FA4D-6D59-7A5F-4CCC-C53D6B986CE1}"/>
              </a:ext>
            </a:extLst>
          </p:cNvPr>
          <p:cNvSpPr txBox="1"/>
          <p:nvPr/>
        </p:nvSpPr>
        <p:spPr>
          <a:xfrm>
            <a:off x="1835219" y="1617451"/>
            <a:ext cx="856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600" dirty="0"/>
              <a:t>Årlig beregning 1.1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13315DE-FF60-8E92-D69D-A49C2E7A2B0E}"/>
              </a:ext>
            </a:extLst>
          </p:cNvPr>
          <p:cNvSpPr txBox="1"/>
          <p:nvPr/>
        </p:nvSpPr>
        <p:spPr>
          <a:xfrm rot="2209410">
            <a:off x="1836542" y="2335719"/>
            <a:ext cx="1180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600" dirty="0"/>
              <a:t>Ny bruker</a:t>
            </a:r>
          </a:p>
        </p:txBody>
      </p:sp>
      <p:sp>
        <p:nvSpPr>
          <p:cNvPr id="53" name="Avrundet rektangel 52">
            <a:extLst>
              <a:ext uri="{FF2B5EF4-FFF2-40B4-BE49-F238E27FC236}">
                <a16:creationId xmlns:a16="http://schemas.microsoft.com/office/drawing/2014/main" id="{36E0333F-8E2D-043E-3E7A-F4DF884EFE6C}"/>
              </a:ext>
            </a:extLst>
          </p:cNvPr>
          <p:cNvSpPr/>
          <p:nvPr/>
        </p:nvSpPr>
        <p:spPr>
          <a:xfrm>
            <a:off x="5637037" y="3194659"/>
            <a:ext cx="1031059" cy="8572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Manuell innlegging i fagsystem</a:t>
            </a:r>
          </a:p>
          <a:p>
            <a:pPr algn="ctr"/>
            <a:r>
              <a:rPr lang="nb-NO" sz="700" i="1" dirty="0"/>
              <a:t>Flere ulike summer (noen beregnes)</a:t>
            </a:r>
          </a:p>
        </p:txBody>
      </p:sp>
      <p:cxnSp>
        <p:nvCxnSpPr>
          <p:cNvPr id="68" name="Rett pil 67">
            <a:extLst>
              <a:ext uri="{FF2B5EF4-FFF2-40B4-BE49-F238E27FC236}">
                <a16:creationId xmlns:a16="http://schemas.microsoft.com/office/drawing/2014/main" id="{0826ABE6-CB3E-FFC7-66E4-1302A0DB6743}"/>
              </a:ext>
            </a:extLst>
          </p:cNvPr>
          <p:cNvCxnSpPr>
            <a:cxnSpLocks/>
          </p:cNvCxnSpPr>
          <p:nvPr/>
        </p:nvCxnSpPr>
        <p:spPr>
          <a:xfrm flipH="1" flipV="1">
            <a:off x="6138415" y="2146523"/>
            <a:ext cx="1" cy="13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tt pil 72">
            <a:extLst>
              <a:ext uri="{FF2B5EF4-FFF2-40B4-BE49-F238E27FC236}">
                <a16:creationId xmlns:a16="http://schemas.microsoft.com/office/drawing/2014/main" id="{862BB923-3FAC-B3C6-6050-A16A21BCCD2B}"/>
              </a:ext>
            </a:extLst>
          </p:cNvPr>
          <p:cNvCxnSpPr>
            <a:cxnSpLocks/>
          </p:cNvCxnSpPr>
          <p:nvPr/>
        </p:nvCxnSpPr>
        <p:spPr>
          <a:xfrm>
            <a:off x="5173330" y="1802117"/>
            <a:ext cx="421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Sylinder 83">
            <a:extLst>
              <a:ext uri="{FF2B5EF4-FFF2-40B4-BE49-F238E27FC236}">
                <a16:creationId xmlns:a16="http://schemas.microsoft.com/office/drawing/2014/main" id="{15D7270E-31FE-A935-A78D-96BF00759911}"/>
              </a:ext>
            </a:extLst>
          </p:cNvPr>
          <p:cNvSpPr txBox="1"/>
          <p:nvPr/>
        </p:nvSpPr>
        <p:spPr>
          <a:xfrm>
            <a:off x="1810192" y="3417986"/>
            <a:ext cx="106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600" dirty="0"/>
              <a:t>Ny beboer og årlig etterberegning</a:t>
            </a:r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4E779EAC-02F7-0C1C-22D5-A47D3CE5DAC6}"/>
              </a:ext>
            </a:extLst>
          </p:cNvPr>
          <p:cNvSpPr txBox="1"/>
          <p:nvPr/>
        </p:nvSpPr>
        <p:spPr>
          <a:xfrm rot="2618450">
            <a:off x="1858941" y="4030711"/>
            <a:ext cx="808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600" dirty="0"/>
              <a:t>Årlig </a:t>
            </a:r>
            <a:r>
              <a:rPr lang="nb-NO" sz="600" dirty="0" err="1"/>
              <a:t>etteroppgjør</a:t>
            </a:r>
            <a:r>
              <a:rPr lang="nb-NO" sz="600" dirty="0"/>
              <a:t>/ kontrollberegning</a:t>
            </a:r>
          </a:p>
        </p:txBody>
      </p:sp>
      <p:sp>
        <p:nvSpPr>
          <p:cNvPr id="89" name="Avrundet rektangel 88">
            <a:extLst>
              <a:ext uri="{FF2B5EF4-FFF2-40B4-BE49-F238E27FC236}">
                <a16:creationId xmlns:a16="http://schemas.microsoft.com/office/drawing/2014/main" id="{286D0C14-C957-251E-BD06-0F0F3E74B9A8}"/>
              </a:ext>
            </a:extLst>
          </p:cNvPr>
          <p:cNvSpPr/>
          <p:nvPr/>
        </p:nvSpPr>
        <p:spPr>
          <a:xfrm>
            <a:off x="5625577" y="4287298"/>
            <a:ext cx="1031060" cy="7590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800" dirty="0">
                <a:solidFill>
                  <a:schemeClr val="dk1"/>
                </a:solidFill>
              </a:rPr>
              <a:t>Egenutviklet skjema for beregning av </a:t>
            </a:r>
            <a:r>
              <a:rPr lang="nb-NO" sz="800" dirty="0" err="1"/>
              <a:t>etteroppgjør</a:t>
            </a:r>
            <a:endParaRPr lang="nb-NO" sz="800" dirty="0">
              <a:solidFill>
                <a:schemeClr val="dk1"/>
              </a:solidFill>
            </a:endParaRPr>
          </a:p>
          <a:p>
            <a:pPr algn="ctr"/>
            <a:r>
              <a:rPr lang="nb-NO" sz="800" dirty="0">
                <a:solidFill>
                  <a:schemeClr val="dk1"/>
                </a:solidFill>
              </a:rPr>
              <a:t>som legges ved  vedtak</a:t>
            </a:r>
          </a:p>
        </p:txBody>
      </p:sp>
      <p:cxnSp>
        <p:nvCxnSpPr>
          <p:cNvPr id="99" name="Rett pil 98">
            <a:extLst>
              <a:ext uri="{FF2B5EF4-FFF2-40B4-BE49-F238E27FC236}">
                <a16:creationId xmlns:a16="http://schemas.microsoft.com/office/drawing/2014/main" id="{1F6950F7-3AAA-38A0-AAB1-83159D776456}"/>
              </a:ext>
            </a:extLst>
          </p:cNvPr>
          <p:cNvCxnSpPr>
            <a:cxnSpLocks/>
          </p:cNvCxnSpPr>
          <p:nvPr/>
        </p:nvCxnSpPr>
        <p:spPr>
          <a:xfrm>
            <a:off x="4541977" y="3684382"/>
            <a:ext cx="10517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tt linje 136">
            <a:extLst>
              <a:ext uri="{FF2B5EF4-FFF2-40B4-BE49-F238E27FC236}">
                <a16:creationId xmlns:a16="http://schemas.microsoft.com/office/drawing/2014/main" id="{15FB088A-7CB1-8A35-8DDE-B4EC0970378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279590" y="4616196"/>
            <a:ext cx="357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vrundet rektangel 138">
            <a:extLst>
              <a:ext uri="{FF2B5EF4-FFF2-40B4-BE49-F238E27FC236}">
                <a16:creationId xmlns:a16="http://schemas.microsoft.com/office/drawing/2014/main" id="{62D6C748-B949-3E55-5893-B33E216F530A}"/>
              </a:ext>
            </a:extLst>
          </p:cNvPr>
          <p:cNvSpPr/>
          <p:nvPr/>
        </p:nvSpPr>
        <p:spPr>
          <a:xfrm>
            <a:off x="6795939" y="1382263"/>
            <a:ext cx="965633" cy="7804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Vedtak/ faktura</a:t>
            </a:r>
          </a:p>
        </p:txBody>
      </p:sp>
      <p:cxnSp>
        <p:nvCxnSpPr>
          <p:cNvPr id="159" name="Rett pil 158">
            <a:extLst>
              <a:ext uri="{FF2B5EF4-FFF2-40B4-BE49-F238E27FC236}">
                <a16:creationId xmlns:a16="http://schemas.microsoft.com/office/drawing/2014/main" id="{BF03726B-A780-7A03-822E-204169105F80}"/>
              </a:ext>
            </a:extLst>
          </p:cNvPr>
          <p:cNvCxnSpPr>
            <a:cxnSpLocks/>
          </p:cNvCxnSpPr>
          <p:nvPr/>
        </p:nvCxnSpPr>
        <p:spPr>
          <a:xfrm>
            <a:off x="6560092" y="1753881"/>
            <a:ext cx="235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Avrundet rektangel 159">
            <a:extLst>
              <a:ext uri="{FF2B5EF4-FFF2-40B4-BE49-F238E27FC236}">
                <a16:creationId xmlns:a16="http://schemas.microsoft.com/office/drawing/2014/main" id="{DD3B54B7-2F22-BEA5-A826-EB43D47EC574}"/>
              </a:ext>
            </a:extLst>
          </p:cNvPr>
          <p:cNvSpPr/>
          <p:nvPr/>
        </p:nvSpPr>
        <p:spPr>
          <a:xfrm>
            <a:off x="6898875" y="3182859"/>
            <a:ext cx="862698" cy="8572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Vedtak/ faktura</a:t>
            </a:r>
          </a:p>
        </p:txBody>
      </p:sp>
      <p:cxnSp>
        <p:nvCxnSpPr>
          <p:cNvPr id="162" name="Rett pil 161">
            <a:extLst>
              <a:ext uri="{FF2B5EF4-FFF2-40B4-BE49-F238E27FC236}">
                <a16:creationId xmlns:a16="http://schemas.microsoft.com/office/drawing/2014/main" id="{5DE51B4A-CA3A-C5EA-AE39-E26A519A0E34}"/>
              </a:ext>
            </a:extLst>
          </p:cNvPr>
          <p:cNvCxnSpPr>
            <a:cxnSpLocks/>
          </p:cNvCxnSpPr>
          <p:nvPr/>
        </p:nvCxnSpPr>
        <p:spPr>
          <a:xfrm>
            <a:off x="6668096" y="3611484"/>
            <a:ext cx="205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>
            <a:extLst>
              <a:ext uri="{FF2B5EF4-FFF2-40B4-BE49-F238E27FC236}">
                <a16:creationId xmlns:a16="http://schemas.microsoft.com/office/drawing/2014/main" id="{056D162E-7799-52B1-D171-CDCA9DB6F841}"/>
              </a:ext>
            </a:extLst>
          </p:cNvPr>
          <p:cNvCxnSpPr>
            <a:cxnSpLocks/>
          </p:cNvCxnSpPr>
          <p:nvPr/>
        </p:nvCxnSpPr>
        <p:spPr>
          <a:xfrm>
            <a:off x="5182570" y="2734309"/>
            <a:ext cx="421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 44">
            <a:extLst>
              <a:ext uri="{FF2B5EF4-FFF2-40B4-BE49-F238E27FC236}">
                <a16:creationId xmlns:a16="http://schemas.microsoft.com/office/drawing/2014/main" id="{947954AA-F940-5746-4917-4B70F028431D}"/>
              </a:ext>
            </a:extLst>
          </p:cNvPr>
          <p:cNvCxnSpPr>
            <a:cxnSpLocks/>
          </p:cNvCxnSpPr>
          <p:nvPr/>
        </p:nvCxnSpPr>
        <p:spPr>
          <a:xfrm>
            <a:off x="6656637" y="4533094"/>
            <a:ext cx="205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vrundet rektangel 47">
            <a:extLst>
              <a:ext uri="{FF2B5EF4-FFF2-40B4-BE49-F238E27FC236}">
                <a16:creationId xmlns:a16="http://schemas.microsoft.com/office/drawing/2014/main" id="{F3485C1F-2030-AE1B-04F5-5D942878536F}"/>
              </a:ext>
            </a:extLst>
          </p:cNvPr>
          <p:cNvSpPr/>
          <p:nvPr/>
        </p:nvSpPr>
        <p:spPr>
          <a:xfrm>
            <a:off x="6898875" y="4242032"/>
            <a:ext cx="862698" cy="8572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Vedtak/ faktura</a:t>
            </a:r>
          </a:p>
        </p:txBody>
      </p:sp>
      <p:cxnSp>
        <p:nvCxnSpPr>
          <p:cNvPr id="50" name="Rett pil 49">
            <a:extLst>
              <a:ext uri="{FF2B5EF4-FFF2-40B4-BE49-F238E27FC236}">
                <a16:creationId xmlns:a16="http://schemas.microsoft.com/office/drawing/2014/main" id="{DC3C16B0-ADA2-5E2C-B9BC-269EE0DFDF2B}"/>
              </a:ext>
            </a:extLst>
          </p:cNvPr>
          <p:cNvCxnSpPr/>
          <p:nvPr/>
        </p:nvCxnSpPr>
        <p:spPr>
          <a:xfrm flipV="1">
            <a:off x="5479352" y="3867901"/>
            <a:ext cx="147519" cy="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D3BEDA5F-4504-47F6-2154-273C1EB1162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840517" y="2119960"/>
            <a:ext cx="3766195" cy="248838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pil 66">
            <a:extLst>
              <a:ext uri="{FF2B5EF4-FFF2-40B4-BE49-F238E27FC236}">
                <a16:creationId xmlns:a16="http://schemas.microsoft.com/office/drawing/2014/main" id="{D01C4428-19EA-7137-FD60-121AFAB73356}"/>
              </a:ext>
            </a:extLst>
          </p:cNvPr>
          <p:cNvCxnSpPr>
            <a:cxnSpLocks/>
          </p:cNvCxnSpPr>
          <p:nvPr/>
        </p:nvCxnSpPr>
        <p:spPr>
          <a:xfrm flipV="1">
            <a:off x="5531896" y="2107771"/>
            <a:ext cx="105141" cy="7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vrundet rektangel 42">
            <a:extLst>
              <a:ext uri="{FF2B5EF4-FFF2-40B4-BE49-F238E27FC236}">
                <a16:creationId xmlns:a16="http://schemas.microsoft.com/office/drawing/2014/main" id="{841FEFB7-2198-D3C2-3321-FBDD9B4B6406}"/>
              </a:ext>
            </a:extLst>
          </p:cNvPr>
          <p:cNvSpPr/>
          <p:nvPr/>
        </p:nvSpPr>
        <p:spPr>
          <a:xfrm>
            <a:off x="2611440" y="3250944"/>
            <a:ext cx="2668150" cy="873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Kommunen</a:t>
            </a:r>
          </a:p>
          <a:p>
            <a:pPr algn="ctr"/>
            <a:r>
              <a:rPr lang="nb-NO" sz="1000" dirty="0"/>
              <a:t>Manuelt oppslag på Infotorg</a:t>
            </a:r>
          </a:p>
          <a:p>
            <a:pPr algn="ctr"/>
            <a:r>
              <a:rPr lang="nb-NO" sz="1000" dirty="0"/>
              <a:t>Manuelt oppslag på den enkelte beboer for å se om skatteoppgjør foreligger mai/oktober</a:t>
            </a:r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3E7E95EB-1351-162F-568F-FF2221614059}"/>
              </a:ext>
            </a:extLst>
          </p:cNvPr>
          <p:cNvSpPr/>
          <p:nvPr/>
        </p:nvSpPr>
        <p:spPr>
          <a:xfrm>
            <a:off x="2624987" y="2286908"/>
            <a:ext cx="2656718" cy="8737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Kommunen</a:t>
            </a:r>
          </a:p>
          <a:p>
            <a:pPr algn="ctr"/>
            <a:r>
              <a:rPr lang="nb-NO" sz="1000" dirty="0"/>
              <a:t>Manuelt oppslag på Infotorg </a:t>
            </a:r>
          </a:p>
        </p:txBody>
      </p:sp>
    </p:spTree>
    <p:extLst>
      <p:ext uri="{BB962C8B-B14F-4D97-AF65-F5344CB8AC3E}">
        <p14:creationId xmlns:p14="http://schemas.microsoft.com/office/powerpoint/2010/main" val="26179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91938A6-FF09-04FF-2A0F-9FA7CFF5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700" dirty="0">
                <a:solidFill>
                  <a:srgbClr val="001A58"/>
                </a:solidFill>
              </a:rPr>
              <a:t>Agenda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06FF5B-F7B4-230A-A5C5-C86F7120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8710"/>
            <a:ext cx="8452022" cy="2708622"/>
          </a:xfrm>
        </p:spPr>
        <p:txBody>
          <a:bodyPr>
            <a:normAutofit/>
          </a:bodyPr>
          <a:lstStyle/>
          <a:p>
            <a:pPr fontAlgn="base"/>
            <a:r>
              <a:rPr lang="nb-NO" sz="1700" dirty="0"/>
              <a:t>Kort introduksjon</a:t>
            </a:r>
          </a:p>
          <a:p>
            <a:pPr lvl="1" fontAlgn="base"/>
            <a:r>
              <a:rPr lang="nb-NO" sz="1700" dirty="0"/>
              <a:t>Segmentsamarbeid Skatteetaten og KS </a:t>
            </a:r>
          </a:p>
          <a:p>
            <a:pPr lvl="1" fontAlgn="base"/>
            <a:r>
              <a:rPr lang="nb-NO" sz="1700" dirty="0"/>
              <a:t>Prosjektet deling av data fra Skatteetaten</a:t>
            </a:r>
          </a:p>
          <a:p>
            <a:pPr fontAlgn="base"/>
            <a:r>
              <a:rPr lang="nb-NO" sz="1700" dirty="0"/>
              <a:t>Om Infotorg og tilgang til skatte- og inntektsopplysninger</a:t>
            </a:r>
          </a:p>
          <a:p>
            <a:pPr fontAlgn="base"/>
            <a:r>
              <a:rPr lang="nb-NO" sz="1700" dirty="0"/>
              <a:t>Egenandelsberegning – endringer kommer snart</a:t>
            </a:r>
          </a:p>
        </p:txBody>
      </p:sp>
    </p:spTree>
    <p:extLst>
      <p:ext uri="{BB962C8B-B14F-4D97-AF65-F5344CB8AC3E}">
        <p14:creationId xmlns:p14="http://schemas.microsoft.com/office/powerpoint/2010/main" val="302613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B8E66-3FD3-3D60-E7A7-0C69605990A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b-NO" dirty="0"/>
              <a:t>TO  BE – tilgang til skatte- og inntektsopplysninger fra SKE</a:t>
            </a:r>
            <a:br>
              <a:rPr lang="nb-NO" dirty="0"/>
            </a:br>
            <a:r>
              <a:rPr lang="nb-NO" dirty="0"/>
              <a:t>Forenklet skisse</a:t>
            </a:r>
          </a:p>
        </p:txBody>
      </p:sp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15EC2406-DB2F-01F1-E013-8E4EFE30EAA0}"/>
              </a:ext>
            </a:extLst>
          </p:cNvPr>
          <p:cNvSpPr/>
          <p:nvPr/>
        </p:nvSpPr>
        <p:spPr>
          <a:xfrm>
            <a:off x="3085402" y="1560920"/>
            <a:ext cx="2973494" cy="9748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Fagsystemleverandørene</a:t>
            </a:r>
          </a:p>
          <a:p>
            <a:pPr algn="ctr"/>
            <a:r>
              <a:rPr lang="nb-NO" sz="1000" dirty="0"/>
              <a:t>Henter opplysningene direkte inn i </a:t>
            </a:r>
          </a:p>
          <a:p>
            <a:pPr algn="ctr"/>
            <a:r>
              <a:rPr lang="nb-NO" sz="1000" dirty="0"/>
              <a:t>fagsystemet fra SKE API</a:t>
            </a:r>
          </a:p>
          <a:p>
            <a:pPr algn="ctr"/>
            <a:r>
              <a:rPr lang="nb-NO" sz="1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Oppslag i sanntid og lytter på hendelser</a:t>
            </a:r>
            <a:r>
              <a:rPr lang="nb-NO" sz="1000" dirty="0">
                <a:solidFill>
                  <a:schemeClr val="bg1"/>
                </a:solidFill>
                <a:latin typeface="Calibri" panose="020F0502020204030204" pitchFamily="34" charset="0"/>
              </a:rPr>
              <a:t> (skatteoppgjør)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78ACC702-BDFF-B1C7-3147-268EFE5B8E31}"/>
              </a:ext>
            </a:extLst>
          </p:cNvPr>
          <p:cNvSpPr/>
          <p:nvPr/>
        </p:nvSpPr>
        <p:spPr>
          <a:xfrm>
            <a:off x="3652044" y="2637245"/>
            <a:ext cx="2391697" cy="873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50" dirty="0"/>
              <a:t>Fiks register</a:t>
            </a:r>
          </a:p>
          <a:p>
            <a:pPr algn="ctr"/>
            <a:r>
              <a:rPr lang="nb-NO" sz="800" dirty="0"/>
              <a:t>Utvikler brukergrensesnitt/ oppslagsfunksjon/uttrekk ved behov</a:t>
            </a:r>
            <a:br>
              <a:rPr lang="nb-NO" sz="800" dirty="0"/>
            </a:br>
            <a:r>
              <a:rPr lang="nb-NO" sz="800" dirty="0"/>
              <a:t>Viser saksbehandler beløp som må legges inn i fagsystemet manuelt.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F7DBE3-01BE-FBB2-B487-65AC8DDC5F2F}"/>
              </a:ext>
            </a:extLst>
          </p:cNvPr>
          <p:cNvSpPr/>
          <p:nvPr/>
        </p:nvSpPr>
        <p:spPr>
          <a:xfrm>
            <a:off x="667296" y="1629205"/>
            <a:ext cx="1435946" cy="1438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dirty="0"/>
              <a:t>Skatteetatens API-er</a:t>
            </a:r>
          </a:p>
          <a:p>
            <a:pPr algn="ctr"/>
            <a:r>
              <a:rPr lang="nb-NO" sz="1100" dirty="0"/>
              <a:t>To rettighetspakker</a:t>
            </a:r>
          </a:p>
          <a:p>
            <a:pPr algn="ctr"/>
            <a:endParaRPr lang="nb-NO" sz="1100" dirty="0"/>
          </a:p>
          <a:p>
            <a:pPr algn="ctr"/>
            <a:r>
              <a:rPr lang="nb-NO" sz="800" dirty="0">
                <a:solidFill>
                  <a:schemeClr val="bg1"/>
                </a:solidFill>
              </a:rPr>
              <a:t>1. Praktisk bistand og opplæring</a:t>
            </a:r>
          </a:p>
          <a:p>
            <a:pPr algn="ctr"/>
            <a:endParaRPr lang="nb-NO" sz="800" dirty="0">
              <a:solidFill>
                <a:schemeClr val="bg1"/>
              </a:solidFill>
            </a:endParaRPr>
          </a:p>
          <a:p>
            <a:pPr algn="ctr"/>
            <a:r>
              <a:rPr lang="nb-NO" sz="800" dirty="0">
                <a:solidFill>
                  <a:schemeClr val="bg1"/>
                </a:solidFill>
              </a:rPr>
              <a:t>2. Langtidsopphold i institusjon </a:t>
            </a:r>
          </a:p>
          <a:p>
            <a:pPr marL="228600" indent="-228600" algn="ctr">
              <a:buAutoNum type="arabicPeriod"/>
            </a:pPr>
            <a:endParaRPr lang="nb-NO" sz="800" dirty="0"/>
          </a:p>
          <a:p>
            <a:pPr marL="228600" indent="-228600" algn="ctr">
              <a:buAutoNum type="arabicPeriod"/>
            </a:pPr>
            <a:endParaRPr lang="nb-NO" sz="800" dirty="0"/>
          </a:p>
          <a:p>
            <a:pPr algn="ctr"/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2E7099F-50FE-3E01-BD47-73F89F523979}"/>
              </a:ext>
            </a:extLst>
          </p:cNvPr>
          <p:cNvCxnSpPr>
            <a:cxnSpLocks/>
          </p:cNvCxnSpPr>
          <p:nvPr/>
        </p:nvCxnSpPr>
        <p:spPr>
          <a:xfrm flipV="1">
            <a:off x="2103242" y="2022087"/>
            <a:ext cx="981864" cy="699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5673B266-527C-D25F-4EB7-975443CB705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103242" y="2352729"/>
            <a:ext cx="1548802" cy="721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71AD6C04-F71C-2505-8BF4-689A4391B300}"/>
              </a:ext>
            </a:extLst>
          </p:cNvPr>
          <p:cNvSpPr/>
          <p:nvPr/>
        </p:nvSpPr>
        <p:spPr>
          <a:xfrm>
            <a:off x="795415" y="3787857"/>
            <a:ext cx="1247565" cy="377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NAV</a:t>
            </a:r>
          </a:p>
        </p:txBody>
      </p:sp>
      <p:sp>
        <p:nvSpPr>
          <p:cNvPr id="3" name="Avrundet rektangel 2">
            <a:extLst>
              <a:ext uri="{FF2B5EF4-FFF2-40B4-BE49-F238E27FC236}">
                <a16:creationId xmlns:a16="http://schemas.microsoft.com/office/drawing/2014/main" id="{53C9E24D-E9F3-F12B-42B1-4475572823FF}"/>
              </a:ext>
            </a:extLst>
          </p:cNvPr>
          <p:cNvSpPr/>
          <p:nvPr/>
        </p:nvSpPr>
        <p:spPr>
          <a:xfrm>
            <a:off x="6705655" y="2639195"/>
            <a:ext cx="982011" cy="8572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Manuell innlegging i fagsystem</a:t>
            </a:r>
          </a:p>
        </p:txBody>
      </p:sp>
      <p:sp>
        <p:nvSpPr>
          <p:cNvPr id="18" name="Avrundet rektangel 17">
            <a:extLst>
              <a:ext uri="{FF2B5EF4-FFF2-40B4-BE49-F238E27FC236}">
                <a16:creationId xmlns:a16="http://schemas.microsoft.com/office/drawing/2014/main" id="{D727FA14-FD19-64B7-FFDB-31C12DFF60B8}"/>
              </a:ext>
            </a:extLst>
          </p:cNvPr>
          <p:cNvSpPr/>
          <p:nvPr/>
        </p:nvSpPr>
        <p:spPr>
          <a:xfrm>
            <a:off x="6705655" y="1663535"/>
            <a:ext cx="970219" cy="8572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Beregning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52ECAECD-4E5D-91B0-893D-2C39003835B8}"/>
              </a:ext>
            </a:extLst>
          </p:cNvPr>
          <p:cNvSpPr txBox="1"/>
          <p:nvPr/>
        </p:nvSpPr>
        <p:spPr>
          <a:xfrm>
            <a:off x="121920" y="3787857"/>
            <a:ext cx="545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Andre kilder: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9E7A2894-2B71-B2CD-A133-D94EE721F3CD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070476" y="2421961"/>
            <a:ext cx="1581568" cy="167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vrundet rektangel 28">
            <a:extLst>
              <a:ext uri="{FF2B5EF4-FFF2-40B4-BE49-F238E27FC236}">
                <a16:creationId xmlns:a16="http://schemas.microsoft.com/office/drawing/2014/main" id="{489475E0-2A6C-C54F-9DD5-379A295DAACF}"/>
              </a:ext>
            </a:extLst>
          </p:cNvPr>
          <p:cNvSpPr/>
          <p:nvPr/>
        </p:nvSpPr>
        <p:spPr>
          <a:xfrm>
            <a:off x="7916399" y="1681524"/>
            <a:ext cx="965633" cy="8572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Vedtak/ faktura</a:t>
            </a:r>
          </a:p>
        </p:txBody>
      </p: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EC57747D-D88D-CC7C-C15C-F27E693DCA7C}"/>
              </a:ext>
            </a:extLst>
          </p:cNvPr>
          <p:cNvCxnSpPr>
            <a:cxnSpLocks/>
          </p:cNvCxnSpPr>
          <p:nvPr/>
        </p:nvCxnSpPr>
        <p:spPr>
          <a:xfrm flipV="1">
            <a:off x="6043741" y="3115797"/>
            <a:ext cx="661914" cy="6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>
            <a:extLst>
              <a:ext uri="{FF2B5EF4-FFF2-40B4-BE49-F238E27FC236}">
                <a16:creationId xmlns:a16="http://schemas.microsoft.com/office/drawing/2014/main" id="{1C092B24-A282-B622-C4F7-342976911680}"/>
              </a:ext>
            </a:extLst>
          </p:cNvPr>
          <p:cNvCxnSpPr>
            <a:stCxn id="3" idx="0"/>
            <a:endCxn id="18" idx="2"/>
          </p:cNvCxnSpPr>
          <p:nvPr/>
        </p:nvCxnSpPr>
        <p:spPr>
          <a:xfrm flipH="1" flipV="1">
            <a:off x="7190765" y="2520771"/>
            <a:ext cx="5896" cy="11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>
            <a:extLst>
              <a:ext uri="{FF2B5EF4-FFF2-40B4-BE49-F238E27FC236}">
                <a16:creationId xmlns:a16="http://schemas.microsoft.com/office/drawing/2014/main" id="{73A9FD88-5D06-6D0F-5968-301632C8F19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058896" y="2048354"/>
            <a:ext cx="664706" cy="1522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vrundet rektangel 38">
            <a:extLst>
              <a:ext uri="{FF2B5EF4-FFF2-40B4-BE49-F238E27FC236}">
                <a16:creationId xmlns:a16="http://schemas.microsoft.com/office/drawing/2014/main" id="{FF0B26EB-FB1D-EBB8-1C01-D2C68F15FC7B}"/>
              </a:ext>
            </a:extLst>
          </p:cNvPr>
          <p:cNvSpPr/>
          <p:nvPr/>
        </p:nvSpPr>
        <p:spPr>
          <a:xfrm>
            <a:off x="6717447" y="3600961"/>
            <a:ext cx="970219" cy="8572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900" dirty="0">
                <a:solidFill>
                  <a:schemeClr val="dk1"/>
                </a:solidFill>
              </a:rPr>
              <a:t>Beregning</a:t>
            </a:r>
          </a:p>
          <a:p>
            <a:pPr algn="ctr"/>
            <a:r>
              <a:rPr lang="nb-NO" sz="900" dirty="0">
                <a:solidFill>
                  <a:schemeClr val="dk1"/>
                </a:solidFill>
              </a:rPr>
              <a:t>i egenutviklet løsning</a:t>
            </a:r>
          </a:p>
        </p:txBody>
      </p:sp>
      <p:cxnSp>
        <p:nvCxnSpPr>
          <p:cNvPr id="40" name="Rett linje 39">
            <a:extLst>
              <a:ext uri="{FF2B5EF4-FFF2-40B4-BE49-F238E27FC236}">
                <a16:creationId xmlns:a16="http://schemas.microsoft.com/office/drawing/2014/main" id="{841A5E5E-90AA-70CA-858D-64628473D6B3}"/>
              </a:ext>
            </a:extLst>
          </p:cNvPr>
          <p:cNvCxnSpPr>
            <a:cxnSpLocks/>
            <a:stCxn id="5" idx="3"/>
            <a:endCxn id="39" idx="1"/>
          </p:cNvCxnSpPr>
          <p:nvPr/>
        </p:nvCxnSpPr>
        <p:spPr>
          <a:xfrm flipV="1">
            <a:off x="6043741" y="4029579"/>
            <a:ext cx="673706" cy="71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pil 43">
            <a:extLst>
              <a:ext uri="{FF2B5EF4-FFF2-40B4-BE49-F238E27FC236}">
                <a16:creationId xmlns:a16="http://schemas.microsoft.com/office/drawing/2014/main" id="{8ACD1F90-320A-FAA5-8838-C7BD395F2542}"/>
              </a:ext>
            </a:extLst>
          </p:cNvPr>
          <p:cNvCxnSpPr>
            <a:cxnSpLocks/>
          </p:cNvCxnSpPr>
          <p:nvPr/>
        </p:nvCxnSpPr>
        <p:spPr>
          <a:xfrm flipV="1">
            <a:off x="2083639" y="3388683"/>
            <a:ext cx="4622016" cy="669013"/>
          </a:xfrm>
          <a:prstGeom prst="straightConnector1">
            <a:avLst/>
          </a:prstGeom>
          <a:ln w="158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vrundet rektangel 4">
            <a:extLst>
              <a:ext uri="{FF2B5EF4-FFF2-40B4-BE49-F238E27FC236}">
                <a16:creationId xmlns:a16="http://schemas.microsoft.com/office/drawing/2014/main" id="{373F1A30-B7D3-80AD-5FE4-6EB86685D319}"/>
              </a:ext>
            </a:extLst>
          </p:cNvPr>
          <p:cNvSpPr/>
          <p:nvPr/>
        </p:nvSpPr>
        <p:spPr>
          <a:xfrm>
            <a:off x="3652044" y="3663922"/>
            <a:ext cx="2391697" cy="873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50" dirty="0"/>
              <a:t>Direkte oppkobling </a:t>
            </a:r>
          </a:p>
          <a:p>
            <a:pPr algn="ctr"/>
            <a:r>
              <a:rPr lang="nb-NO" sz="800" dirty="0"/>
              <a:t>Kommunene kobler selv til SKE API</a:t>
            </a:r>
          </a:p>
          <a:p>
            <a:pPr algn="ctr"/>
            <a:r>
              <a:rPr lang="nb-NO" sz="800" dirty="0"/>
              <a:t>med egne tekniske ressurser  (RPA etter- beregning særlig aktuelt)</a:t>
            </a:r>
          </a:p>
        </p:txBody>
      </p:sp>
      <p:cxnSp>
        <p:nvCxnSpPr>
          <p:cNvPr id="13" name="Rett pil 12">
            <a:extLst>
              <a:ext uri="{FF2B5EF4-FFF2-40B4-BE49-F238E27FC236}">
                <a16:creationId xmlns:a16="http://schemas.microsoft.com/office/drawing/2014/main" id="{13A679B9-DDFF-37C1-2E14-6406A449C5DF}"/>
              </a:ext>
            </a:extLst>
          </p:cNvPr>
          <p:cNvCxnSpPr/>
          <p:nvPr/>
        </p:nvCxnSpPr>
        <p:spPr>
          <a:xfrm flipH="1" flipV="1">
            <a:off x="7190764" y="3454361"/>
            <a:ext cx="5896" cy="11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>
            <a:extLst>
              <a:ext uri="{FF2B5EF4-FFF2-40B4-BE49-F238E27FC236}">
                <a16:creationId xmlns:a16="http://schemas.microsoft.com/office/drawing/2014/main" id="{DE175A19-387E-07C8-350C-985D08DC5C69}"/>
              </a:ext>
            </a:extLst>
          </p:cNvPr>
          <p:cNvCxnSpPr>
            <a:cxnSpLocks/>
            <a:stCxn id="18" idx="3"/>
            <a:endCxn id="29" idx="1"/>
          </p:cNvCxnSpPr>
          <p:nvPr/>
        </p:nvCxnSpPr>
        <p:spPr>
          <a:xfrm>
            <a:off x="7675874" y="2092153"/>
            <a:ext cx="240525" cy="179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67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>
            <a:extLst>
              <a:ext uri="{FF2B5EF4-FFF2-40B4-BE49-F238E27FC236}">
                <a16:creationId xmlns:a16="http://schemas.microsoft.com/office/drawing/2014/main" id="{1D6A1291-A64D-F63D-5CA2-E2730892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85" y="498224"/>
            <a:ext cx="8411382" cy="857250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Gevinster ved integrasjon i fagsystemet </a:t>
            </a:r>
            <a:br>
              <a:rPr lang="nb-NO" sz="2800" dirty="0"/>
            </a:br>
            <a:r>
              <a:rPr lang="nb-NO" sz="1300" dirty="0"/>
              <a:t>Alle opplysninger kommunene trenger ligger i fagsystemet. Alltid tilgang på oppdatert informasjon/siste tilgjengelige skatteoppgjør.</a:t>
            </a:r>
            <a:br>
              <a:rPr lang="nb-NO" dirty="0"/>
            </a:br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A2BDFFC-78DB-F4B4-4A14-E8CC6B5B2A77}"/>
              </a:ext>
            </a:extLst>
          </p:cNvPr>
          <p:cNvSpPr txBox="1"/>
          <p:nvPr/>
        </p:nvSpPr>
        <p:spPr>
          <a:xfrm>
            <a:off x="569585" y="2736209"/>
            <a:ext cx="85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Praktisk bistand og opplæring:</a:t>
            </a:r>
          </a:p>
          <a:p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AA1B97D-0207-B849-56FA-2248FD527D96}"/>
              </a:ext>
            </a:extLst>
          </p:cNvPr>
          <p:cNvSpPr txBox="1"/>
          <p:nvPr/>
        </p:nvSpPr>
        <p:spPr>
          <a:xfrm>
            <a:off x="569585" y="3612779"/>
            <a:ext cx="997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Langtids-opphold institusjon: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D2D07FA-BFF1-8395-E90E-F7B3A4B2458B}"/>
              </a:ext>
            </a:extLst>
          </p:cNvPr>
          <p:cNvSpPr/>
          <p:nvPr/>
        </p:nvSpPr>
        <p:spPr>
          <a:xfrm>
            <a:off x="1631002" y="1140761"/>
            <a:ext cx="1882213" cy="1211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b="1" dirty="0"/>
          </a:p>
          <a:p>
            <a:pPr algn="ctr"/>
            <a:r>
              <a:rPr lang="nb-NO" sz="1100" b="1" dirty="0"/>
              <a:t>Dette bortfaller</a:t>
            </a:r>
          </a:p>
          <a:p>
            <a:pPr algn="ctr"/>
            <a:r>
              <a:rPr lang="nb-NO" sz="1100" b="1" dirty="0"/>
              <a:t>Gir mer effektiv arbeidsprosess med mindre manuelt arbeid </a:t>
            </a:r>
          </a:p>
          <a:p>
            <a:pPr algn="ctr"/>
            <a:r>
              <a:rPr lang="nb-NO" sz="1100" b="1" dirty="0"/>
              <a:t>=</a:t>
            </a:r>
          </a:p>
          <a:p>
            <a:pPr algn="ctr"/>
            <a:r>
              <a:rPr lang="nb-NO" sz="1100" b="1" dirty="0"/>
              <a:t>Tid spart for saksbehandler</a:t>
            </a:r>
          </a:p>
          <a:p>
            <a:pPr algn="ctr"/>
            <a:endParaRPr lang="nb-NO" sz="11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8250030-8835-5FA1-E9D1-59F33AE4C619}"/>
              </a:ext>
            </a:extLst>
          </p:cNvPr>
          <p:cNvSpPr/>
          <p:nvPr/>
        </p:nvSpPr>
        <p:spPr>
          <a:xfrm>
            <a:off x="1631002" y="2451069"/>
            <a:ext cx="1882213" cy="2515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Årlig batchimport bortfaller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BB6B700-5D5D-7DDD-432F-3B678C1467C0}"/>
              </a:ext>
            </a:extLst>
          </p:cNvPr>
          <p:cNvSpPr/>
          <p:nvPr/>
        </p:nvSpPr>
        <p:spPr>
          <a:xfrm>
            <a:off x="1631002" y="2739351"/>
            <a:ext cx="1882213" cy="6537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/>
          </a:p>
          <a:p>
            <a:pPr algn="ctr"/>
            <a:r>
              <a:rPr lang="nb-NO" sz="1000" dirty="0"/>
              <a:t>Manuelle oppslag på infotorg med overføring (en sum) til fagsystem bortfaller</a:t>
            </a:r>
          </a:p>
          <a:p>
            <a:pPr algn="ctr"/>
            <a:endParaRPr lang="nb-NO" sz="1100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374AA3F-71FE-1EA0-95DD-15E10E9537A0}"/>
              </a:ext>
            </a:extLst>
          </p:cNvPr>
          <p:cNvSpPr/>
          <p:nvPr/>
        </p:nvSpPr>
        <p:spPr>
          <a:xfrm>
            <a:off x="1631002" y="3487194"/>
            <a:ext cx="1882213" cy="6537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/>
          </a:p>
          <a:p>
            <a:pPr algn="ctr"/>
            <a:r>
              <a:rPr lang="nb-NO" sz="1000" dirty="0"/>
              <a:t>Manuelle oppslag på Infotorg med overføring (mange summer/summering) til fagsystem bortfaller</a:t>
            </a:r>
          </a:p>
          <a:p>
            <a:pPr algn="ctr"/>
            <a:endParaRPr lang="nb-NO" sz="11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AEDB3A1-BD7F-141F-0832-B1705B1015E8}"/>
              </a:ext>
            </a:extLst>
          </p:cNvPr>
          <p:cNvSpPr/>
          <p:nvPr/>
        </p:nvSpPr>
        <p:spPr>
          <a:xfrm>
            <a:off x="1631002" y="4175531"/>
            <a:ext cx="1882213" cy="5685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Årlige manuelle søk på person etter foreliggende skatteoppgjør per beboer bortfaller</a:t>
            </a:r>
            <a:endParaRPr lang="nb-NO" sz="1100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700B2FE-9A80-92DE-18FF-CB44DE1FB69B}"/>
              </a:ext>
            </a:extLst>
          </p:cNvPr>
          <p:cNvSpPr/>
          <p:nvPr/>
        </p:nvSpPr>
        <p:spPr>
          <a:xfrm>
            <a:off x="3630891" y="1140760"/>
            <a:ext cx="1882213" cy="1211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Sikrere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2B6B9536-FD84-3270-62BC-E413CDD95416}"/>
              </a:ext>
            </a:extLst>
          </p:cNvPr>
          <p:cNvSpPr/>
          <p:nvPr/>
        </p:nvSpPr>
        <p:spPr>
          <a:xfrm>
            <a:off x="3630892" y="2458883"/>
            <a:ext cx="1882213" cy="26299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Automatisk innhenting fjerner risiko for manuelle feil hvis tall legges i fagsystemet av saksbehandler </a:t>
            </a:r>
          </a:p>
          <a:p>
            <a:pPr algn="ctr"/>
            <a:r>
              <a:rPr lang="nb-NO" sz="1100" dirty="0"/>
              <a:t>(særlig mye manuell punching på langtidsopphold institusjon)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DE74114C-9597-621C-5EAB-3955C0E94139}"/>
              </a:ext>
            </a:extLst>
          </p:cNvPr>
          <p:cNvSpPr/>
          <p:nvPr/>
        </p:nvSpPr>
        <p:spPr>
          <a:xfrm>
            <a:off x="5630780" y="1153880"/>
            <a:ext cx="1882213" cy="1211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b="1" dirty="0"/>
              <a:t>Muliggjør ytterligere systemutvikling og/eller prosessforbedring i fagsystem/ den enkelte kommune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869B7E4-2722-65A3-1B48-3FD6A73B3EEA}"/>
              </a:ext>
            </a:extLst>
          </p:cNvPr>
          <p:cNvSpPr/>
          <p:nvPr/>
        </p:nvSpPr>
        <p:spPr>
          <a:xfrm>
            <a:off x="5630780" y="2445859"/>
            <a:ext cx="1882213" cy="6537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/>
          </a:p>
          <a:p>
            <a:pPr algn="ctr"/>
            <a:r>
              <a:rPr lang="nb-NO" sz="1100" dirty="0"/>
              <a:t>Automatisering av vedtak?</a:t>
            </a:r>
          </a:p>
          <a:p>
            <a:pPr algn="ctr"/>
            <a:endParaRPr lang="nb-NO" sz="1100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3D4E081-5B90-7899-A848-E058DA25A22A}"/>
              </a:ext>
            </a:extLst>
          </p:cNvPr>
          <p:cNvSpPr/>
          <p:nvPr/>
        </p:nvSpPr>
        <p:spPr>
          <a:xfrm>
            <a:off x="5630780" y="3562905"/>
            <a:ext cx="1882213" cy="6537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/>
          </a:p>
          <a:p>
            <a:pPr algn="ctr"/>
            <a:r>
              <a:rPr lang="nb-NO" sz="1100" dirty="0"/>
              <a:t>Beregning?</a:t>
            </a:r>
          </a:p>
          <a:p>
            <a:pPr algn="ctr"/>
            <a:endParaRPr lang="nb-NO" sz="11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73E5E3E-358D-5DC7-EC4D-346F091413EC}"/>
              </a:ext>
            </a:extLst>
          </p:cNvPr>
          <p:cNvSpPr/>
          <p:nvPr/>
        </p:nvSpPr>
        <p:spPr>
          <a:xfrm>
            <a:off x="5630780" y="4308767"/>
            <a:ext cx="1882213" cy="7800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0" dirty="0"/>
          </a:p>
          <a:p>
            <a:pPr algn="ctr"/>
            <a:r>
              <a:rPr lang="nb-NO" sz="1100" dirty="0" err="1"/>
              <a:t>Etteroppgjørsmodul</a:t>
            </a:r>
            <a:r>
              <a:rPr lang="nb-NO" sz="1100" dirty="0"/>
              <a:t>?</a:t>
            </a:r>
          </a:p>
          <a:p>
            <a:pPr algn="ctr"/>
            <a:endParaRPr lang="nb-NO" sz="11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4BC3F2D-F858-8771-D445-82C1E3F9AFEC}"/>
              </a:ext>
            </a:extLst>
          </p:cNvPr>
          <p:cNvSpPr/>
          <p:nvPr/>
        </p:nvSpPr>
        <p:spPr>
          <a:xfrm>
            <a:off x="3630891" y="4503420"/>
            <a:ext cx="1882213" cy="5853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/>
              <a:t>Saksbehandler varsles når skatteoppgjør foreligger på en beboer for </a:t>
            </a:r>
            <a:r>
              <a:rPr lang="nb-NO" sz="1000" dirty="0" err="1"/>
              <a:t>etteroppgjør</a:t>
            </a:r>
            <a:endParaRPr lang="nb-NO" sz="10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9A7A1EE-6B09-4242-304A-7EFA71569C52}"/>
              </a:ext>
            </a:extLst>
          </p:cNvPr>
          <p:cNvSpPr/>
          <p:nvPr/>
        </p:nvSpPr>
        <p:spPr>
          <a:xfrm>
            <a:off x="5630780" y="3120093"/>
            <a:ext cx="1882213" cy="38555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/>
              <a:t>Visning med info til pårørende/beboer?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4272156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021523-97B4-1F5B-C4FE-7C88D555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355"/>
            <a:ext cx="8229600" cy="849086"/>
          </a:xfrm>
        </p:spPr>
        <p:txBody>
          <a:bodyPr>
            <a:normAutofit fontScale="90000"/>
          </a:bodyPr>
          <a:lstStyle/>
          <a:p>
            <a:br>
              <a:rPr lang="nb-NO" sz="2700" dirty="0"/>
            </a:br>
            <a:r>
              <a:rPr lang="nb-NO" sz="2700" dirty="0"/>
              <a:t>Hvordan koble seg opp til API-ene for henholdsvis </a:t>
            </a:r>
            <a:br>
              <a:rPr lang="nb-NO" sz="2700" dirty="0"/>
            </a:br>
            <a:r>
              <a:rPr lang="nb-NO" sz="2700" dirty="0"/>
              <a:t>praktisk bistand og langtidsopphold institusjon?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24EDD5-CE1D-9EEF-3F9F-FB091D7D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78716"/>
            <a:ext cx="8229600" cy="1959428"/>
          </a:xfrm>
        </p:spPr>
        <p:txBody>
          <a:bodyPr>
            <a:normAutofit/>
          </a:bodyPr>
          <a:lstStyle/>
          <a:p>
            <a:pPr marL="541734" indent="-457200">
              <a:buFont typeface="+mj-lt"/>
              <a:buAutoNum type="arabicPeriod"/>
            </a:pPr>
            <a:r>
              <a:rPr lang="nb-NO" dirty="0"/>
              <a:t>Kommunen kan bruke oppslagstjenestene i Fiks register hvis de ikke har EPJ-system som er koblet til Skatteetatens API, og legge data fra Fiks register inn i EPJ-systemet </a:t>
            </a:r>
          </a:p>
          <a:p>
            <a:pPr marL="541734" indent="-457200">
              <a:buFont typeface="+mj-lt"/>
              <a:buAutoNum type="arabicPeriod"/>
            </a:pPr>
            <a:r>
              <a:rPr lang="nb-NO" dirty="0"/>
              <a:t>Kommunens EPJ-leverandør kobler seg direkte på  API-et</a:t>
            </a:r>
          </a:p>
          <a:p>
            <a:pPr marL="541734" indent="-457200">
              <a:buFont typeface="+mj-lt"/>
              <a:buAutoNum type="arabicPeriod"/>
            </a:pPr>
            <a:r>
              <a:rPr lang="nb-NO" dirty="0"/>
              <a:t>Kommunens EPJ-leverandør kan bruke Fiks register</a:t>
            </a:r>
          </a:p>
          <a:p>
            <a:pPr marL="541734" indent="-457200">
              <a:buFont typeface="+mj-lt"/>
              <a:buAutoNum type="arabicPeriod"/>
            </a:pPr>
            <a:endParaRPr lang="nb-NO" dirty="0"/>
          </a:p>
        </p:txBody>
      </p:sp>
      <p:pic>
        <p:nvPicPr>
          <p:cNvPr id="2050" name="Picture 2" descr="Hva forstår hunder? Kommunikasjon mellom hund &amp; menneske | zooplus">
            <a:extLst>
              <a:ext uri="{FF2B5EF4-FFF2-40B4-BE49-F238E27FC236}">
                <a16:creationId xmlns:a16="http://schemas.microsoft.com/office/drawing/2014/main" id="{62DDF7C5-6851-07D7-086C-5DB89D8F0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05" y="3415792"/>
            <a:ext cx="2468390" cy="16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2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1800" dirty="0"/>
              <a:t>Status hos epj-leverandørene og «hvem gjør hva»</a:t>
            </a:r>
            <a:br>
              <a:rPr lang="nb-NO" sz="1800" dirty="0"/>
            </a:br>
            <a:r>
              <a:rPr lang="nb-NO" sz="1500" dirty="0"/>
              <a:t>Ellen Normannseth, spesialrådgiver, KS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5311127" y="4624412"/>
            <a:ext cx="3561025" cy="356332"/>
          </a:xfrm>
        </p:spPr>
        <p:txBody>
          <a:bodyPr>
            <a:noAutofit/>
          </a:bodyPr>
          <a:lstStyle/>
          <a:p>
            <a:pPr algn="r"/>
            <a:r>
              <a:rPr lang="nb-NO" sz="1050" i="1" dirty="0">
                <a:solidFill>
                  <a:srgbClr val="001A58"/>
                </a:solidFill>
              </a:rPr>
              <a:t>«En selvstendig og nyskapende kommunesektor»</a:t>
            </a:r>
          </a:p>
        </p:txBody>
      </p:sp>
    </p:spTree>
    <p:extLst>
      <p:ext uri="{BB962C8B-B14F-4D97-AF65-F5344CB8AC3E}">
        <p14:creationId xmlns:p14="http://schemas.microsoft.com/office/powerpoint/2010/main" val="380301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B27148-2965-4FAB-A683-166C4D53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381"/>
            <a:ext cx="8229600" cy="849086"/>
          </a:xfrm>
        </p:spPr>
        <p:txBody>
          <a:bodyPr/>
          <a:lstStyle/>
          <a:p>
            <a:r>
              <a:rPr lang="nb-NO" dirty="0"/>
              <a:t>Hva gjør vi nå – og hvem gjør hva?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CDBE87-B6FB-4546-8E60-4E449F0D53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1753" y="883458"/>
            <a:ext cx="7671815" cy="4260042"/>
          </a:xfrm>
        </p:spPr>
        <p:txBody>
          <a:bodyPr>
            <a:noAutofit/>
          </a:bodyPr>
          <a:lstStyle/>
          <a:p>
            <a:r>
              <a:rPr lang="nb-NO" sz="1800" dirty="0"/>
              <a:t>KS følger opp og støtter EPJ-leverandørene, sammen med skatteetaten</a:t>
            </a:r>
          </a:p>
          <a:p>
            <a:pPr lvl="1"/>
            <a:r>
              <a:rPr lang="nb-NO" sz="1800" dirty="0"/>
              <a:t>Faglig gjennomgang av bruken av </a:t>
            </a:r>
            <a:r>
              <a:rPr lang="nb-NO" sz="1800" dirty="0" err="1"/>
              <a:t>API’ene</a:t>
            </a:r>
            <a:endParaRPr lang="nb-NO" sz="1800" dirty="0"/>
          </a:p>
          <a:p>
            <a:pPr lvl="1"/>
            <a:r>
              <a:rPr lang="nb-NO" sz="1800" dirty="0"/>
              <a:t>Jevnlige statusmøter med EPJ-leverandørene      </a:t>
            </a:r>
          </a:p>
          <a:p>
            <a:pPr lvl="1"/>
            <a:endParaRPr lang="nb-NO" sz="1800" dirty="0"/>
          </a:p>
          <a:p>
            <a:r>
              <a:rPr lang="nb-NO" sz="1800" dirty="0"/>
              <a:t>Kommunene bestiller løsningen hos leverandøren </a:t>
            </a:r>
          </a:p>
          <a:p>
            <a:pPr lvl="1"/>
            <a:r>
              <a:rPr lang="nb-NO" sz="1800" dirty="0"/>
              <a:t>kommunen er avtalepart</a:t>
            </a:r>
          </a:p>
          <a:p>
            <a:r>
              <a:rPr lang="nb-NO" sz="1800" dirty="0"/>
              <a:t>Praktisk gjennomføringen ligger hos leverandørene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KS eKomp vil være en </a:t>
            </a: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pådriver og støttespiller overfor kommunene</a:t>
            </a:r>
            <a:endParaRPr lang="nb-NO" sz="1800" dirty="0"/>
          </a:p>
          <a:p>
            <a:r>
              <a:rPr lang="nb-NO" sz="1800" dirty="0"/>
              <a:t>Diginettverkene vil bidra med å spre informasjon til kommunene i samarbeide med KS eKomp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B5A9F16-71A1-5FC7-6BD6-29511AE1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552" y="3619384"/>
            <a:ext cx="1579190" cy="988707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948EB72-6CCD-5FF2-90D6-ADB8ADA15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084" y="1748284"/>
            <a:ext cx="1639658" cy="1389191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EDA852D8-6A4A-8E36-2E36-CF456221F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532" y="269578"/>
            <a:ext cx="1524493" cy="9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0361EE-3FDD-4AE6-812E-467D00CC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85"/>
            <a:ext cx="8229600" cy="563049"/>
          </a:xfrm>
        </p:spPr>
        <p:txBody>
          <a:bodyPr/>
          <a:lstStyle/>
          <a:p>
            <a:r>
              <a:rPr lang="nb-NO" dirty="0"/>
              <a:t>Status hos leverandørene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038BD0-753E-4E69-9FE4-0107338DFE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112335"/>
            <a:ext cx="8229600" cy="348188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901A101-B1B5-C3B8-07E8-3FD33BD4A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92562"/>
              </p:ext>
            </p:extLst>
          </p:nvPr>
        </p:nvGraphicFramePr>
        <p:xfrm>
          <a:off x="295835" y="1042146"/>
          <a:ext cx="8390964" cy="360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350">
                  <a:extLst>
                    <a:ext uri="{9D8B030D-6E8A-4147-A177-3AD203B41FA5}">
                      <a16:colId xmlns:a16="http://schemas.microsoft.com/office/drawing/2014/main" val="2856452617"/>
                    </a:ext>
                  </a:extLst>
                </a:gridCol>
                <a:gridCol w="4236614">
                  <a:extLst>
                    <a:ext uri="{9D8B030D-6E8A-4147-A177-3AD203B41FA5}">
                      <a16:colId xmlns:a16="http://schemas.microsoft.com/office/drawing/2014/main" val="3628548867"/>
                    </a:ext>
                  </a:extLst>
                </a:gridCol>
              </a:tblGrid>
              <a:tr h="3541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Dips Front – Praktisk bistand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u="none" strike="noStrike" kern="1200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Dips Front - Institusjonsopphold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2454847"/>
                  </a:ext>
                </a:extLst>
              </a:tr>
              <a:tr h="14190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Oppstart utviklingen: Klar for test for praktisk bistand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I løpet av juni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EPJ må oppgraderes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Har startet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I løpet av juni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EPJ må oppgraderes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1526315"/>
                  </a:ext>
                </a:extLst>
              </a:tr>
              <a:tr h="3597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Helseplattformen - Praktisk bistand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Helseplattformen - Institusjonsopphold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34868"/>
                  </a:ext>
                </a:extLst>
              </a:tr>
              <a:tr h="1419091"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Utviklingen er påbegynt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Ikke besluttet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Utviklingen er påbegynt 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Ikke besluttet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750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761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0361EE-3FDD-4AE6-812E-467D00CC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85"/>
            <a:ext cx="8229600" cy="563049"/>
          </a:xfrm>
        </p:spPr>
        <p:txBody>
          <a:bodyPr/>
          <a:lstStyle/>
          <a:p>
            <a:r>
              <a:rPr lang="nb-NO" dirty="0"/>
              <a:t>Status hos leverandørene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038BD0-753E-4E69-9FE4-0107338DFE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112335"/>
            <a:ext cx="8229600" cy="348188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901A101-B1B5-C3B8-07E8-3FD33BD4A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78864"/>
              </p:ext>
            </p:extLst>
          </p:nvPr>
        </p:nvGraphicFramePr>
        <p:xfrm>
          <a:off x="302560" y="1042146"/>
          <a:ext cx="8384241" cy="374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906">
                  <a:extLst>
                    <a:ext uri="{9D8B030D-6E8A-4147-A177-3AD203B41FA5}">
                      <a16:colId xmlns:a16="http://schemas.microsoft.com/office/drawing/2014/main" val="2856452617"/>
                    </a:ext>
                  </a:extLst>
                </a:gridCol>
                <a:gridCol w="4296335">
                  <a:extLst>
                    <a:ext uri="{9D8B030D-6E8A-4147-A177-3AD203B41FA5}">
                      <a16:colId xmlns:a16="http://schemas.microsoft.com/office/drawing/2014/main" val="3628548867"/>
                    </a:ext>
                  </a:extLst>
                </a:gridCol>
              </a:tblGrid>
              <a:tr h="3541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/>
                        <a:t>Tietoevry – Praktisk bistand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Tietoevry- Institusjonsopphold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2454847"/>
                  </a:ext>
                </a:extLst>
              </a:tr>
              <a:tr h="1419091"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Har startet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Tilgjengelig 27.09.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EPJ må oppgraderes 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Har startet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Tilegnelig 27.09.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EPJ må oppgraderes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1526315"/>
                  </a:ext>
                </a:extLst>
              </a:tr>
              <a:tr h="3597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Visma - Praktisk bistand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b-NO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Visma - Institusjonsopphold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34868"/>
                  </a:ext>
                </a:extLst>
              </a:tr>
              <a:tr h="1419091"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Starter opp etter sommeren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Ultimo september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EPJ må oppgraderes </a:t>
                      </a:r>
                    </a:p>
                    <a:p>
                      <a:endParaRPr lang="nb-N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Oppstart utviklingen: Starter opp etter sommeren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Klar for installasjon i kommuner: Ultimo september</a:t>
                      </a:r>
                    </a:p>
                    <a:p>
                      <a:endParaRPr lang="nb-NO" sz="1400" dirty="0"/>
                    </a:p>
                    <a:p>
                      <a:r>
                        <a:rPr lang="nb-NO" sz="1400" dirty="0"/>
                        <a:t>Oppgradering: EPJ må oppgraderes </a:t>
                      </a:r>
                    </a:p>
                    <a:p>
                      <a:endParaRPr lang="nb-NO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750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52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A0BF60-96DA-29FA-2C76-EF4FFD1D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457"/>
            <a:ext cx="8229600" cy="857250"/>
          </a:xfrm>
        </p:spPr>
        <p:txBody>
          <a:bodyPr anchor="ctr">
            <a:normAutofit/>
          </a:bodyPr>
          <a:lstStyle/>
          <a:p>
            <a:r>
              <a:rPr lang="nb-NO" dirty="0"/>
              <a:t>FIKS register som oppslagstjeneste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5B6F075-5E27-F9F1-89A2-57EB47AD7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398"/>
          <a:stretch/>
        </p:blipFill>
        <p:spPr>
          <a:xfrm>
            <a:off x="457200" y="1475335"/>
            <a:ext cx="4038600" cy="2766252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C92E0A-F76D-9CD3-231A-E0AEDC405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75335"/>
            <a:ext cx="4038600" cy="2766252"/>
          </a:xfrm>
        </p:spPr>
        <p:txBody>
          <a:bodyPr>
            <a:noAutofit/>
          </a:bodyPr>
          <a:lstStyle/>
          <a:p>
            <a:r>
              <a:rPr lang="nb-NO" sz="1600" dirty="0"/>
              <a:t>Fiks register kan benyttes som en oppslagstjeneste</a:t>
            </a:r>
          </a:p>
          <a:p>
            <a:endParaRPr lang="nb-NO" sz="1600" dirty="0"/>
          </a:p>
          <a:p>
            <a:r>
              <a:rPr lang="nb-NO" sz="1600" dirty="0"/>
              <a:t>Utregningen gjøres i Fiks</a:t>
            </a:r>
          </a:p>
          <a:p>
            <a:endParaRPr lang="nb-NO" sz="1600" dirty="0"/>
          </a:p>
          <a:p>
            <a:r>
              <a:rPr lang="nb-NO" sz="1600" dirty="0"/>
              <a:t>Beløpet legges manuelt inn i EPJ hvor vedtaket og fakturagrunnlaget genereres</a:t>
            </a:r>
          </a:p>
          <a:p>
            <a:endParaRPr lang="nb-NO" sz="1600" dirty="0"/>
          </a:p>
          <a:p>
            <a:r>
              <a:rPr lang="nb-NO" sz="1600" dirty="0"/>
              <a:t>Utregningen kan lagres som en PDF i EPJ</a:t>
            </a:r>
          </a:p>
        </p:txBody>
      </p:sp>
    </p:spTree>
    <p:extLst>
      <p:ext uri="{BB962C8B-B14F-4D97-AF65-F5344CB8AC3E}">
        <p14:creationId xmlns:p14="http://schemas.microsoft.com/office/powerpoint/2010/main" val="380585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065B1-44E2-F59E-73B2-BE37E72FA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171" y="1647026"/>
            <a:ext cx="7436468" cy="1498509"/>
          </a:xfrm>
        </p:spPr>
        <p:txBody>
          <a:bodyPr/>
          <a:lstStyle/>
          <a:p>
            <a:r>
              <a:rPr lang="nb-NO" dirty="0"/>
              <a:t>Takk for oss!</a:t>
            </a:r>
            <a:br>
              <a:rPr lang="nb-NO" dirty="0"/>
            </a:br>
            <a:br>
              <a:rPr lang="nb-NO" dirty="0"/>
            </a:br>
            <a:r>
              <a:rPr lang="nb-NO" dirty="0"/>
              <a:t>Send spørsmål: skattedeling@ks.no</a:t>
            </a:r>
            <a:br>
              <a:rPr lang="nb-NO" dirty="0"/>
            </a:br>
            <a:r>
              <a:rPr lang="nb-NO" dirty="0"/>
              <a:t>Spørsmål om Fiks register: fiks@ks.no</a:t>
            </a:r>
          </a:p>
        </p:txBody>
      </p:sp>
    </p:spTree>
    <p:extLst>
      <p:ext uri="{BB962C8B-B14F-4D97-AF65-F5344CB8AC3E}">
        <p14:creationId xmlns:p14="http://schemas.microsoft.com/office/powerpoint/2010/main" val="283230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7913CEF-D15C-114F-9222-33B88FB8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/>
              <a:t>Skatteetatens policy for deling - segmentsamarbeid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D74563-8984-3B4E-BC37-00400A39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2755"/>
            <a:ext cx="4697360" cy="270862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Konsumenter (virksomheter) med like behov og hjemmelsgrunnlag samordner seg med en felles representant overfor Skatteetaten – en </a:t>
            </a:r>
            <a:r>
              <a:rPr lang="nb-NO" b="1" dirty="0"/>
              <a:t>segmentansvarlig</a:t>
            </a:r>
          </a:p>
          <a:p>
            <a:pPr marL="84534" indent="0">
              <a:buNone/>
            </a:pPr>
            <a:endParaRPr lang="nb-NO" b="1" dirty="0"/>
          </a:p>
          <a:p>
            <a:r>
              <a:rPr lang="nb-NO" b="1" dirty="0"/>
              <a:t>KS</a:t>
            </a:r>
            <a:r>
              <a:rPr lang="nb-NO" dirty="0"/>
              <a:t> er utpekt som segmentansvarlig for kommunal sektor</a:t>
            </a:r>
          </a:p>
          <a:p>
            <a:pPr marL="84534" indent="0">
              <a:buNone/>
            </a:pPr>
            <a:endParaRPr lang="nb-NO" dirty="0"/>
          </a:p>
          <a:p>
            <a:r>
              <a:rPr lang="nb-NO" dirty="0"/>
              <a:t>KS og Skatteetaten signerte en formell </a:t>
            </a:r>
            <a:r>
              <a:rPr lang="nb-NO" b="1" dirty="0"/>
              <a:t>avtale </a:t>
            </a:r>
            <a:r>
              <a:rPr lang="nb-NO" dirty="0"/>
              <a:t>om segmentsamarbeid i juni 2020</a:t>
            </a:r>
          </a:p>
          <a:p>
            <a:pPr marL="84534" indent="0">
              <a:buNone/>
            </a:pPr>
            <a:endParaRPr lang="nb-NO" dirty="0"/>
          </a:p>
          <a:p>
            <a:pPr marL="84534" indent="0">
              <a:buNone/>
            </a:pPr>
            <a:endParaRPr lang="nb-NO" dirty="0"/>
          </a:p>
        </p:txBody>
      </p:sp>
      <p:pic>
        <p:nvPicPr>
          <p:cNvPr id="7" name="Bilde 6" descr="Et bilde som inneholder innendørs, person, kontor, spisestuebord">
            <a:extLst>
              <a:ext uri="{FF2B5EF4-FFF2-40B4-BE49-F238E27FC236}">
                <a16:creationId xmlns:a16="http://schemas.microsoft.com/office/drawing/2014/main" id="{007A2163-2599-DF41-8ABF-9B3A612974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561" y="1713185"/>
            <a:ext cx="3851843" cy="2287761"/>
          </a:xfrm>
          <a:prstGeom prst="rect">
            <a:avLst/>
          </a:prstGeom>
        </p:spPr>
      </p:pic>
      <p:pic>
        <p:nvPicPr>
          <p:cNvPr id="9" name="Bilde 8" descr="Skattedirektør Holte og KS' adm. dir. Hansen signerer segmentansvarsavtalen">
            <a:extLst>
              <a:ext uri="{FF2B5EF4-FFF2-40B4-BE49-F238E27FC236}">
                <a16:creationId xmlns:a16="http://schemas.microsoft.com/office/drawing/2014/main" id="{198450DB-BA66-9E4E-8492-1D4ED0E64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90" y="4393191"/>
            <a:ext cx="557321" cy="66181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725B41E7-EF8E-5D30-14C0-D0FDBB4D6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68312" y="125809"/>
            <a:ext cx="1959115" cy="752015"/>
            <a:chOff x="986698" y="1455976"/>
            <a:chExt cx="7300065" cy="2173745"/>
          </a:xfrm>
        </p:grpSpPr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2FC737D5-9E4E-B137-2DF8-3A70B25C9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011" y="1604554"/>
              <a:ext cx="2983752" cy="1482494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53946652-B35D-6AD6-2E5E-2FEF73CA6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6698" y="1455976"/>
              <a:ext cx="1802618" cy="2173745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9189F47A-5483-B789-58F8-5EF63571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4729" y="1937312"/>
              <a:ext cx="1149736" cy="1149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75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7623" tIns="33800" rIns="67623" bIns="33800" rtlCol="0" anchor="ctr" anchorCtr="0">
            <a:noAutofit/>
          </a:bodyPr>
          <a:lstStyle/>
          <a:p>
            <a:pPr>
              <a:buClr>
                <a:srgbClr val="001A58"/>
              </a:buClr>
              <a:buSzPts val="2800"/>
            </a:pPr>
            <a:r>
              <a:rPr lang="no" sz="2980" dirty="0">
                <a:solidFill>
                  <a:srgbClr val="001A58"/>
                </a:solidFill>
              </a:rPr>
              <a:t>Bakgrunn og behov i kommunene</a:t>
            </a:r>
            <a:br>
              <a:rPr lang="no" sz="2384" dirty="0">
                <a:solidFill>
                  <a:srgbClr val="001A58"/>
                </a:solidFill>
              </a:rPr>
            </a:br>
            <a:endParaRPr dirty="0">
              <a:solidFill>
                <a:srgbClr val="001A58"/>
              </a:solidFill>
            </a:endParaRPr>
          </a:p>
        </p:txBody>
      </p:sp>
      <p:sp>
        <p:nvSpPr>
          <p:cNvPr id="2841" name="Google Shape;2841;p101"/>
          <p:cNvSpPr/>
          <p:nvPr/>
        </p:nvSpPr>
        <p:spPr>
          <a:xfrm>
            <a:off x="2313236" y="2127034"/>
            <a:ext cx="1099292" cy="10992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623" tIns="33800" rIns="67623" bIns="33800" anchor="ctr" anchorCtr="0">
            <a:noAutofit/>
          </a:bodyPr>
          <a:lstStyle/>
          <a:p>
            <a:pPr algn="ctr" defTabSz="681018">
              <a:defRPr/>
            </a:pPr>
            <a:r>
              <a:rPr lang="no" sz="2980">
                <a:solidFill>
                  <a:srgbClr val="FFFFFF"/>
                </a:solidFill>
                <a:ea typeface="+mn-ea"/>
              </a:rPr>
              <a:t>356</a:t>
            </a:r>
            <a:r>
              <a:rPr lang="no" sz="2366">
                <a:solidFill>
                  <a:srgbClr val="FFFFFF"/>
                </a:solidFill>
                <a:ea typeface="+mn-ea"/>
              </a:rPr>
              <a:t> </a:t>
            </a:r>
            <a:r>
              <a:rPr lang="no" sz="790">
                <a:solidFill>
                  <a:srgbClr val="FFFFFF"/>
                </a:solidFill>
                <a:ea typeface="+mn-ea"/>
              </a:rPr>
              <a:t>kommuner</a:t>
            </a:r>
            <a:endParaRPr sz="1184">
              <a:solidFill>
                <a:srgbClr val="FFFFFF"/>
              </a:solidFill>
              <a:ea typeface="+mn-ea"/>
            </a:endParaRPr>
          </a:p>
        </p:txBody>
      </p:sp>
      <p:sp>
        <p:nvSpPr>
          <p:cNvPr id="2842" name="Google Shape;2842;p101"/>
          <p:cNvSpPr/>
          <p:nvPr/>
        </p:nvSpPr>
        <p:spPr>
          <a:xfrm>
            <a:off x="333904" y="1965353"/>
            <a:ext cx="1827386" cy="18838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7623" tIns="33800" rIns="67623" bIns="33800" anchor="ctr" anchorCtr="0">
            <a:noAutofit/>
          </a:bodyPr>
          <a:lstStyle/>
          <a:p>
            <a:pPr algn="ctr" defTabSz="681018">
              <a:defRPr/>
            </a:pPr>
            <a:r>
              <a:rPr lang="no" sz="1479">
                <a:solidFill>
                  <a:srgbClr val="FFFFFF"/>
                </a:solidFill>
                <a:ea typeface="+mn-ea"/>
              </a:rPr>
              <a:t>Omlag</a:t>
            </a:r>
          </a:p>
          <a:p>
            <a:pPr algn="ctr" defTabSz="681018">
              <a:defRPr/>
            </a:pPr>
            <a:r>
              <a:rPr lang="no" sz="2959">
                <a:solidFill>
                  <a:srgbClr val="FFFFFF"/>
                </a:solidFill>
                <a:ea typeface="+mn-ea"/>
              </a:rPr>
              <a:t>30 </a:t>
            </a:r>
            <a:endParaRPr sz="1085">
              <a:ea typeface="+mn-ea"/>
            </a:endParaRPr>
          </a:p>
          <a:p>
            <a:pPr algn="ctr" defTabSz="681018">
              <a:defRPr/>
            </a:pPr>
            <a:r>
              <a:rPr lang="no" sz="1479">
                <a:solidFill>
                  <a:srgbClr val="FFFFFF"/>
                </a:solidFill>
                <a:ea typeface="+mn-ea"/>
              </a:rPr>
              <a:t>lovpålagte tjenester</a:t>
            </a:r>
            <a:endParaRPr sz="1085">
              <a:ea typeface="+mn-ea"/>
            </a:endParaRPr>
          </a:p>
        </p:txBody>
      </p:sp>
      <p:sp>
        <p:nvSpPr>
          <p:cNvPr id="2843" name="Google Shape;2843;p101"/>
          <p:cNvSpPr txBox="1"/>
          <p:nvPr/>
        </p:nvSpPr>
        <p:spPr>
          <a:xfrm>
            <a:off x="4600823" y="1597132"/>
            <a:ext cx="4209273" cy="204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23" tIns="33800" rIns="67623" bIns="33800" anchor="t" anchorCtr="0">
            <a:noAutofit/>
          </a:bodyPr>
          <a:lstStyle/>
          <a:p>
            <a:pPr defTabSz="681018">
              <a:buClr>
                <a:srgbClr val="1F497D"/>
              </a:buClr>
              <a:buSzPts val="1600"/>
              <a:defRPr/>
            </a:pPr>
            <a:endParaRPr lang="no" sz="1490" dirty="0">
              <a:ea typeface="+mn-ea"/>
            </a:endParaRPr>
          </a:p>
          <a:p>
            <a:pPr defTabSz="681018">
              <a:buClr>
                <a:srgbClr val="1F497D"/>
              </a:buClr>
              <a:buSzPts val="1600"/>
              <a:defRPr/>
            </a:pPr>
            <a:r>
              <a:rPr lang="no" sz="1490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Kommunal sektor trenger </a:t>
            </a:r>
            <a:r>
              <a:rPr lang="no" sz="1490" b="1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digital tilgang </a:t>
            </a:r>
            <a:r>
              <a:rPr lang="no" sz="1490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til skatte- og inntektsopplysninger fra Skatteetaten.</a:t>
            </a:r>
          </a:p>
          <a:p>
            <a:pPr defTabSz="681018">
              <a:buClr>
                <a:srgbClr val="1F497D"/>
              </a:buClr>
              <a:buSzPts val="1600"/>
              <a:defRPr/>
            </a:pPr>
            <a:endParaRPr lang="no" sz="1490" dirty="0">
              <a:solidFill>
                <a:srgbClr val="001A58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defTabSz="681018">
              <a:buClr>
                <a:srgbClr val="1F497D"/>
              </a:buClr>
              <a:buSzPts val="1600"/>
              <a:defRPr/>
            </a:pPr>
            <a:endParaRPr lang="no" sz="1490" dirty="0">
              <a:solidFill>
                <a:srgbClr val="001A58"/>
              </a:solidFill>
              <a:latin typeface="Calibri"/>
              <a:ea typeface="+mn-ea"/>
              <a:cs typeface="Calibri"/>
              <a:sym typeface="Calibri"/>
            </a:endParaRPr>
          </a:p>
          <a:p>
            <a:pPr defTabSz="681018">
              <a:buClr>
                <a:srgbClr val="1F497D"/>
              </a:buClr>
              <a:buSzPts val="1600"/>
              <a:defRPr/>
            </a:pPr>
            <a:r>
              <a:rPr lang="no" sz="1490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Muliggjøre utvikling av </a:t>
            </a:r>
            <a:r>
              <a:rPr lang="no" sz="1490" b="1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bedre innbyggertjenester</a:t>
            </a:r>
            <a:r>
              <a:rPr lang="no" sz="1490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, mer </a:t>
            </a:r>
            <a:r>
              <a:rPr lang="no" sz="1490" b="1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effektiv saksbehandling </a:t>
            </a:r>
            <a:r>
              <a:rPr lang="no" sz="1490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og </a:t>
            </a:r>
            <a:r>
              <a:rPr lang="no" sz="1490" b="1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styrket personvern </a:t>
            </a:r>
            <a:r>
              <a:rPr lang="no" sz="1490" dirty="0">
                <a:solidFill>
                  <a:srgbClr val="001A58"/>
                </a:solidFill>
                <a:latin typeface="Calibri"/>
                <a:ea typeface="+mn-ea"/>
                <a:cs typeface="Calibri"/>
                <a:sym typeface="Calibri"/>
              </a:rPr>
              <a:t>i kommunene.</a:t>
            </a:r>
          </a:p>
          <a:p>
            <a:pPr defTabSz="681018">
              <a:buClr>
                <a:srgbClr val="1F497D"/>
              </a:buClr>
              <a:buSzPts val="1600"/>
              <a:defRPr/>
            </a:pPr>
            <a:endParaRPr lang="no" sz="1788" dirty="0">
              <a:solidFill>
                <a:srgbClr val="001A58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845" name="Google Shape;2845;p101"/>
          <p:cNvSpPr/>
          <p:nvPr/>
        </p:nvSpPr>
        <p:spPr>
          <a:xfrm>
            <a:off x="2154603" y="3298490"/>
            <a:ext cx="965233" cy="965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7623" tIns="33800" rIns="67623" bIns="33800" anchor="ctr" anchorCtr="0">
            <a:noAutofit/>
          </a:bodyPr>
          <a:lstStyle/>
          <a:p>
            <a:pPr algn="ctr" defTabSz="681018">
              <a:defRPr/>
            </a:pPr>
            <a:r>
              <a:rPr lang="no" sz="1341" b="1">
                <a:solidFill>
                  <a:srgbClr val="FFFFFF"/>
                </a:solidFill>
                <a:ea typeface="+mn-ea"/>
              </a:rPr>
              <a:t>Ikke</a:t>
            </a:r>
            <a:r>
              <a:rPr lang="no" sz="1341">
                <a:solidFill>
                  <a:srgbClr val="FFFFFF"/>
                </a:solidFill>
                <a:ea typeface="+mn-ea"/>
              </a:rPr>
              <a:t> digital tilgang</a:t>
            </a:r>
            <a:endParaRPr sz="1341">
              <a:ea typeface="+mn-ea"/>
            </a:endParaRPr>
          </a:p>
        </p:txBody>
      </p:sp>
      <p:sp>
        <p:nvSpPr>
          <p:cNvPr id="2846" name="Google Shape;2846;p101"/>
          <p:cNvSpPr/>
          <p:nvPr/>
        </p:nvSpPr>
        <p:spPr>
          <a:xfrm>
            <a:off x="3324102" y="3017194"/>
            <a:ext cx="965233" cy="96523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7623" tIns="33800" rIns="67623" bIns="33800" anchor="ctr" anchorCtr="0">
            <a:noAutofit/>
          </a:bodyPr>
          <a:lstStyle/>
          <a:p>
            <a:pPr algn="ctr" defTabSz="681018">
              <a:defRPr/>
            </a:pPr>
            <a:r>
              <a:rPr lang="no" sz="894">
                <a:solidFill>
                  <a:srgbClr val="FFFFFF"/>
                </a:solidFill>
                <a:ea typeface="+mn-ea"/>
              </a:rPr>
              <a:t>Spør    innbygger</a:t>
            </a:r>
            <a:endParaRPr sz="1192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666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92;p106">
            <a:extLst>
              <a:ext uri="{FF2B5EF4-FFF2-40B4-BE49-F238E27FC236}">
                <a16:creationId xmlns:a16="http://schemas.microsoft.com/office/drawing/2014/main" id="{55520004-38B0-8849-AB92-25C2C56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573" y="95290"/>
            <a:ext cx="2639045" cy="245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91;p106">
            <a:extLst>
              <a:ext uri="{FF2B5EF4-FFF2-40B4-BE49-F238E27FC236}">
                <a16:creationId xmlns:a16="http://schemas.microsoft.com/office/drawing/2014/main" id="{7C06F12E-5FFE-024C-96BB-996757990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613" y="2190603"/>
            <a:ext cx="2371656" cy="2661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81A5E0C-EF7D-FA45-8EBB-41B5B6BF93A7}"/>
              </a:ext>
            </a:extLst>
          </p:cNvPr>
          <p:cNvSpPr txBox="1"/>
          <p:nvPr/>
        </p:nvSpPr>
        <p:spPr>
          <a:xfrm>
            <a:off x="162735" y="4829264"/>
            <a:ext cx="244928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25" dirty="0"/>
              <a:t>Illustrasjoner fra Oslo Origo</a:t>
            </a:r>
          </a:p>
        </p:txBody>
      </p:sp>
      <p:pic>
        <p:nvPicPr>
          <p:cNvPr id="6" name="Google Shape;2826;p99">
            <a:extLst>
              <a:ext uri="{FF2B5EF4-FFF2-40B4-BE49-F238E27FC236}">
                <a16:creationId xmlns:a16="http://schemas.microsoft.com/office/drawing/2014/main" id="{B72D0AE3-BDA9-1B4C-B679-D78CF3087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148" y="914069"/>
            <a:ext cx="3727851" cy="255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57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F53F7E-AFC7-97B8-F3A7-D7D15D70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7DD9165-2A19-79D0-4D49-FE7E0C67B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77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p104"/>
          <p:cNvSpPr txBox="1">
            <a:spLocks noGrp="1"/>
          </p:cNvSpPr>
          <p:nvPr>
            <p:ph type="title"/>
          </p:nvPr>
        </p:nvSpPr>
        <p:spPr>
          <a:xfrm>
            <a:off x="990539" y="238450"/>
            <a:ext cx="4687885" cy="8798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7152" tIns="33564" rIns="67152" bIns="33564" rtlCol="0" anchor="ctr" anchorCtr="0">
            <a:noAutofit/>
          </a:bodyPr>
          <a:lstStyle/>
          <a:p>
            <a:pPr>
              <a:buClr>
                <a:srgbClr val="001A58"/>
              </a:buClr>
              <a:buSzPts val="2800"/>
            </a:pPr>
            <a:r>
              <a:rPr lang="no" sz="2400" dirty="0">
                <a:solidFill>
                  <a:schemeClr val="tx1"/>
                </a:solidFill>
              </a:rPr>
              <a:t>Arbeidet er organisert etter Rammeverk for digital samhandling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2868" name="Google Shape;2868;p104"/>
          <p:cNvSpPr txBox="1">
            <a:spLocks noGrp="1"/>
          </p:cNvSpPr>
          <p:nvPr>
            <p:ph type="body" idx="1"/>
          </p:nvPr>
        </p:nvSpPr>
        <p:spPr>
          <a:xfrm>
            <a:off x="542553" y="1321062"/>
            <a:ext cx="7572695" cy="28238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7152" tIns="33564" rIns="67152" bIns="33564" rtlCol="0" anchor="t" anchorCtr="0">
            <a:noAutofit/>
          </a:bodyPr>
          <a:lstStyle/>
          <a:p>
            <a:pPr indent="-261152"/>
            <a:r>
              <a:rPr lang="no" sz="1077" dirty="0"/>
              <a:t>                                         </a:t>
            </a:r>
            <a:endParaRPr sz="1077" dirty="0"/>
          </a:p>
        </p:txBody>
      </p:sp>
      <p:sp>
        <p:nvSpPr>
          <p:cNvPr id="2869" name="Google Shape;2869;p104"/>
          <p:cNvSpPr/>
          <p:nvPr/>
        </p:nvSpPr>
        <p:spPr>
          <a:xfrm>
            <a:off x="562415" y="3080237"/>
            <a:ext cx="1787341" cy="7041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7152" tIns="33564" rIns="67152" bIns="33564" anchor="ctr" anchorCtr="0">
            <a:noAutofit/>
          </a:bodyPr>
          <a:lstStyle/>
          <a:p>
            <a:pPr algn="ctr"/>
            <a:r>
              <a:rPr lang="no" sz="1371" b="1">
                <a:solidFill>
                  <a:schemeClr val="lt1"/>
                </a:solidFill>
              </a:rPr>
              <a:t>Juridisk</a:t>
            </a:r>
            <a:endParaRPr sz="1077"/>
          </a:p>
          <a:p>
            <a:pPr algn="ctr"/>
            <a:r>
              <a:rPr lang="no" sz="1371" b="1">
                <a:solidFill>
                  <a:schemeClr val="lt1"/>
                </a:solidFill>
              </a:rPr>
              <a:t>SKE</a:t>
            </a:r>
            <a:endParaRPr sz="1077"/>
          </a:p>
        </p:txBody>
      </p:sp>
      <p:sp>
        <p:nvSpPr>
          <p:cNvPr id="2870" name="Google Shape;2870;p104"/>
          <p:cNvSpPr/>
          <p:nvPr/>
        </p:nvSpPr>
        <p:spPr>
          <a:xfrm>
            <a:off x="542552" y="1321062"/>
            <a:ext cx="1787341" cy="704184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67152" tIns="33564" rIns="67152" bIns="33564" anchor="ctr" anchorCtr="0">
            <a:noAutofit/>
          </a:bodyPr>
          <a:lstStyle/>
          <a:p>
            <a:pPr algn="ctr"/>
            <a:r>
              <a:rPr lang="no" sz="1371">
                <a:solidFill>
                  <a:schemeClr val="lt1"/>
                </a:solidFill>
              </a:rPr>
              <a:t>Organisatorisk</a:t>
            </a:r>
            <a:endParaRPr sz="1077"/>
          </a:p>
        </p:txBody>
      </p:sp>
      <p:sp>
        <p:nvSpPr>
          <p:cNvPr id="2871" name="Google Shape;2871;p104"/>
          <p:cNvSpPr/>
          <p:nvPr/>
        </p:nvSpPr>
        <p:spPr>
          <a:xfrm>
            <a:off x="551709" y="2200166"/>
            <a:ext cx="1787341" cy="70418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7152" tIns="33564" rIns="67152" bIns="33564" anchor="ctr" anchorCtr="0">
            <a:noAutofit/>
          </a:bodyPr>
          <a:lstStyle/>
          <a:p>
            <a:pPr algn="ctr"/>
            <a:r>
              <a:rPr lang="no" sz="1371" b="1">
                <a:solidFill>
                  <a:schemeClr val="lt1"/>
                </a:solidFill>
              </a:rPr>
              <a:t>Semantisk</a:t>
            </a:r>
            <a:endParaRPr lang="nb-NO" sz="1050"/>
          </a:p>
          <a:p>
            <a:pPr algn="ctr"/>
            <a:r>
              <a:rPr lang="no" sz="1371" b="1">
                <a:solidFill>
                  <a:schemeClr val="lt1"/>
                </a:solidFill>
              </a:rPr>
              <a:t>KS               </a:t>
            </a:r>
            <a:endParaRPr sz="1077"/>
          </a:p>
        </p:txBody>
      </p:sp>
      <p:sp>
        <p:nvSpPr>
          <p:cNvPr id="2872" name="Google Shape;2872;p104"/>
          <p:cNvSpPr/>
          <p:nvPr/>
        </p:nvSpPr>
        <p:spPr>
          <a:xfrm>
            <a:off x="562415" y="4030751"/>
            <a:ext cx="1787341" cy="70418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7152" tIns="33564" rIns="67152" bIns="33564" anchor="ctr" anchorCtr="0">
            <a:noAutofit/>
          </a:bodyPr>
          <a:lstStyle/>
          <a:p>
            <a:pPr algn="ctr"/>
            <a:r>
              <a:rPr lang="no" sz="1371">
                <a:solidFill>
                  <a:schemeClr val="lt1"/>
                </a:solidFill>
              </a:rPr>
              <a:t>Teknisk</a:t>
            </a:r>
            <a:endParaRPr sz="1077"/>
          </a:p>
          <a:p>
            <a:pPr algn="ctr"/>
            <a:endParaRPr sz="1371">
              <a:solidFill>
                <a:schemeClr val="lt1"/>
              </a:solidFill>
            </a:endParaRPr>
          </a:p>
        </p:txBody>
      </p:sp>
      <p:sp>
        <p:nvSpPr>
          <p:cNvPr id="2873" name="Google Shape;2873;p104"/>
          <p:cNvSpPr txBox="1"/>
          <p:nvPr/>
        </p:nvSpPr>
        <p:spPr>
          <a:xfrm>
            <a:off x="2473341" y="2176137"/>
            <a:ext cx="6260935" cy="88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52" tIns="33564" rIns="67152" bIns="33564" anchor="t" anchorCtr="0">
            <a:noAutofit/>
          </a:bodyPr>
          <a:lstStyle/>
          <a:p>
            <a:pPr marL="211409" lvl="4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 dirty="0">
                <a:latin typeface="Calibri"/>
                <a:ea typeface="Calibri"/>
                <a:cs typeface="Calibri"/>
              </a:rPr>
              <a:t>Brukerstyrt tilnærming</a:t>
            </a:r>
          </a:p>
          <a:p>
            <a:pPr marL="211409" lvl="4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 dirty="0">
                <a:latin typeface="Calibri"/>
                <a:ea typeface="Calibri"/>
                <a:cs typeface="Calibri"/>
              </a:rPr>
              <a:t>Behovskartlegging per tjeneste sammen med ressurskommuner </a:t>
            </a:r>
            <a:endParaRPr sz="1332" dirty="0">
              <a:latin typeface="Calibri"/>
              <a:ea typeface="Calibri"/>
              <a:cs typeface="Calibri"/>
            </a:endParaRPr>
          </a:p>
        </p:txBody>
      </p:sp>
      <p:sp>
        <p:nvSpPr>
          <p:cNvPr id="2874" name="Google Shape;2874;p104"/>
          <p:cNvSpPr txBox="1"/>
          <p:nvPr/>
        </p:nvSpPr>
        <p:spPr>
          <a:xfrm>
            <a:off x="2473341" y="3009248"/>
            <a:ext cx="6260935" cy="67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52" tIns="33564" rIns="67152" bIns="33564" anchor="t" anchorCtr="0">
            <a:noAutofit/>
          </a:bodyPr>
          <a:lstStyle/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 dirty="0">
                <a:latin typeface="Calibri"/>
                <a:ea typeface="Calibri"/>
                <a:cs typeface="Calibri"/>
              </a:rPr>
              <a:t>Skatteetatens rettslige grunnlag for utlevering per formål</a:t>
            </a:r>
            <a:endParaRPr sz="1479" dirty="0">
              <a:latin typeface="Calibri"/>
              <a:ea typeface="Calibri"/>
              <a:cs typeface="Calibri"/>
            </a:endParaRPr>
          </a:p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 dirty="0">
                <a:latin typeface="Calibri"/>
                <a:ea typeface="Calibri"/>
                <a:cs typeface="Calibri"/>
              </a:rPr>
              <a:t>Kommunenes rettslige grunnlag for bruk av opplysninger per formål</a:t>
            </a:r>
          </a:p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Sette opp datasett og sikre at riktige opplysninge brukes på en korrekt måte</a:t>
            </a:r>
            <a:endParaRPr sz="1479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75" name="Google Shape;2875;p104"/>
          <p:cNvSpPr txBox="1"/>
          <p:nvPr/>
        </p:nvSpPr>
        <p:spPr>
          <a:xfrm>
            <a:off x="2473340" y="1456155"/>
            <a:ext cx="4930642" cy="44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52" tIns="33564" rIns="67152" bIns="33564" anchor="t" anchorCtr="0">
            <a:noAutofit/>
          </a:bodyPr>
          <a:lstStyle/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>
                <a:latin typeface="Calibri"/>
                <a:cs typeface="Calibri"/>
              </a:rPr>
              <a:t>Segmentsamarbeidet</a:t>
            </a:r>
          </a:p>
          <a:p>
            <a:pPr>
              <a:buClr>
                <a:srgbClr val="002060"/>
              </a:buClr>
              <a:buSzPts val="1400"/>
            </a:pPr>
            <a:endParaRPr lang="no" sz="1479"/>
          </a:p>
          <a:p>
            <a:pPr>
              <a:buClr>
                <a:srgbClr val="002060"/>
              </a:buClr>
              <a:buSzPts val="1400"/>
            </a:pPr>
            <a:endParaRPr sz="1479"/>
          </a:p>
        </p:txBody>
      </p:sp>
      <p:sp>
        <p:nvSpPr>
          <p:cNvPr id="2876" name="Google Shape;2876;p104"/>
          <p:cNvSpPr txBox="1"/>
          <p:nvPr/>
        </p:nvSpPr>
        <p:spPr>
          <a:xfrm>
            <a:off x="2473341" y="3990819"/>
            <a:ext cx="6108244" cy="9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152" tIns="33564" rIns="67152" bIns="33564" anchor="t" anchorCtr="0">
            <a:noAutofit/>
          </a:bodyPr>
          <a:lstStyle/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>
                <a:latin typeface="Calibri"/>
                <a:ea typeface="Calibri"/>
                <a:cs typeface="Calibri"/>
                <a:sym typeface="Calibri"/>
              </a:rPr>
              <a:t>Standardiserte tjenester fra Skatteetaten (API’er) </a:t>
            </a:r>
          </a:p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>
                <a:latin typeface="Calibri"/>
                <a:ea typeface="Calibri"/>
                <a:cs typeface="Calibri"/>
                <a:sym typeface="Calibri"/>
              </a:rPr>
              <a:t>Bruke felleskomponenter fra Digdir (Maskinporten og delegering via Altinn)</a:t>
            </a:r>
          </a:p>
          <a:p>
            <a:pPr marL="211409" indent="-211409">
              <a:buClr>
                <a:srgbClr val="002060"/>
              </a:buClr>
              <a:buSzPts val="1400"/>
              <a:buFont typeface="Arial"/>
              <a:buChar char="•"/>
            </a:pPr>
            <a:r>
              <a:rPr lang="no" sz="1479">
                <a:latin typeface="Calibri"/>
                <a:ea typeface="Calibri"/>
                <a:cs typeface="Calibri"/>
                <a:sym typeface="Calibri"/>
              </a:rPr>
              <a:t>KS etablerer tjenester på Fiks-plattformen, finansiert av DigiFin-midler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7BF0948-540D-6E5F-3BA3-2BEB6E32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48" y="43661"/>
            <a:ext cx="2842361" cy="16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F8921D-A170-4CC4-F478-4644BDD5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nb-NO" sz="2800" dirty="0"/>
              <a:t>Infotorg og tilgang til skatte- og inntektsopplysninger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6EC21D-78EC-50DB-6F32-4F7D29DC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378132"/>
            <a:ext cx="8476487" cy="3532196"/>
          </a:xfrm>
        </p:spPr>
        <p:txBody>
          <a:bodyPr>
            <a:normAutofit/>
          </a:bodyPr>
          <a:lstStyle/>
          <a:p>
            <a:r>
              <a:rPr lang="nb-NO" dirty="0"/>
              <a:t>Uomtvistelig faktum:</a:t>
            </a:r>
          </a:p>
          <a:p>
            <a:pPr lvl="1"/>
            <a:r>
              <a:rPr lang="nb-NO" dirty="0"/>
              <a:t>16. november 2023 er skatte- og inntektsopplysningene og ligningsopplysningene fjernet fra Infotorg</a:t>
            </a:r>
          </a:p>
          <a:p>
            <a:pPr lvl="1"/>
            <a:r>
              <a:rPr lang="nb-NO" dirty="0"/>
              <a:t>Årsak: Distribusjonsavtalen mellom Skatteetaten og </a:t>
            </a:r>
            <a:r>
              <a:rPr lang="nb-NO" dirty="0" err="1"/>
              <a:t>TietoEVRY</a:t>
            </a:r>
            <a:r>
              <a:rPr lang="nb-NO" dirty="0"/>
              <a:t> opphører</a:t>
            </a:r>
          </a:p>
          <a:p>
            <a:pPr lvl="1"/>
            <a:r>
              <a:rPr lang="nb-NO" dirty="0"/>
              <a:t>KS og Skatteetaten vil tilby opplysningene via Skatteetatens API-er</a:t>
            </a:r>
          </a:p>
          <a:p>
            <a:endParaRPr lang="nb-NO" dirty="0"/>
          </a:p>
          <a:p>
            <a:r>
              <a:rPr lang="nb-NO" dirty="0"/>
              <a:t>16. november 2023 er rett rundt hjørnet!</a:t>
            </a:r>
          </a:p>
          <a:p>
            <a:endParaRPr lang="nb-NO" dirty="0"/>
          </a:p>
          <a:p>
            <a:r>
              <a:rPr lang="nb-NO" dirty="0"/>
              <a:t>Er det </a:t>
            </a:r>
            <a:r>
              <a:rPr lang="nb-NO" b="1" dirty="0"/>
              <a:t>andre</a:t>
            </a:r>
            <a:r>
              <a:rPr lang="nb-NO" dirty="0"/>
              <a:t> enn egenandelsberegnerne i kommunen som bruker Infotorg for å hente skatte- og inntektsopplysninger for </a:t>
            </a:r>
            <a:r>
              <a:rPr lang="nb-NO" b="1" dirty="0"/>
              <a:t>andre formål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942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4EA54C-CE45-4FFC-86AF-CD8DEFC3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datasett, API-er og sånn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903192-ECB4-056E-9464-B2B8F598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52728"/>
            <a:ext cx="8229600" cy="3639312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Datasett: </a:t>
            </a:r>
          </a:p>
          <a:p>
            <a:pPr lvl="1"/>
            <a:r>
              <a:rPr lang="nb-NO" dirty="0"/>
              <a:t>Alle de opplysningene som kommunene har plikt til å bruke eller som det er nødvendig å bruke for å kunne levere de kommunale tjenestene i tråd med lovkravene. </a:t>
            </a:r>
          </a:p>
          <a:p>
            <a:pPr lvl="1"/>
            <a:r>
              <a:rPr lang="nb-NO" dirty="0"/>
              <a:t>Datasettene for skatte- og inntektsopplysninger er utviklet i samarbeid mellom Skatteetaten, KS og ressurskommunene for å finne ut hva som er riktig jus</a:t>
            </a:r>
          </a:p>
          <a:p>
            <a:pPr lvl="1"/>
            <a:r>
              <a:rPr lang="nb-NO" dirty="0"/>
              <a:t>Det er ett datasett per lovområde  </a:t>
            </a:r>
          </a:p>
          <a:p>
            <a:pPr lvl="1"/>
            <a:r>
              <a:rPr lang="nb-NO" dirty="0"/>
              <a:t>For skatte- og inntektsopplysninger er det KS som eier og vedlikeholder datasettet</a:t>
            </a:r>
          </a:p>
          <a:p>
            <a:pPr marL="422669" lvl="1" indent="0">
              <a:buNone/>
            </a:pPr>
            <a:endParaRPr lang="nb-NO" dirty="0"/>
          </a:p>
          <a:p>
            <a:r>
              <a:rPr lang="nb-NO" dirty="0"/>
              <a:t>API: </a:t>
            </a:r>
          </a:p>
          <a:p>
            <a:pPr lvl="1"/>
            <a:r>
              <a:rPr lang="nb-NO" dirty="0"/>
              <a:t>Teknisk grensesnitt som opplysningene (dataene) deles via. </a:t>
            </a:r>
          </a:p>
          <a:p>
            <a:pPr lvl="1"/>
            <a:r>
              <a:rPr lang="nb-NO" dirty="0"/>
              <a:t>API-er som Skatteetaten setter opp for skatte- og inntektsopplysninger er maskin-maskingrensesnitt, brukergrensesnitt må bygges på API-ene. </a:t>
            </a:r>
          </a:p>
          <a:p>
            <a:pPr lvl="1"/>
            <a:r>
              <a:rPr lang="nb-NO" dirty="0"/>
              <a:t>API-ene for skatte- og inntektsopplysninger kan bare brukes for opprinnelig formål</a:t>
            </a:r>
          </a:p>
          <a:p>
            <a:pPr lvl="1"/>
            <a:r>
              <a:rPr lang="nb-NO" dirty="0"/>
              <a:t>Det er Skatteetaten som deler, eier og vedlikeholder API-et</a:t>
            </a:r>
          </a:p>
          <a:p>
            <a:pPr lvl="1"/>
            <a:r>
              <a:rPr lang="nb-NO" dirty="0"/>
              <a:t>Tilkobling til og bruke av Skatteetatens API-er er gratis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2912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ed58d3f9-fc77-4edc-8141-11a2cd2982b4"/>
</p:tagLst>
</file>

<file path=ppt/theme/theme1.xml><?xml version="1.0" encoding="utf-8"?>
<a:theme xmlns:a="http://schemas.openxmlformats.org/drawingml/2006/main" name="1_KS-profil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2C3F"/>
      </a:accent1>
      <a:accent2>
        <a:srgbClr val="808080"/>
      </a:accent2>
      <a:accent3>
        <a:srgbClr val="F06B78"/>
      </a:accent3>
      <a:accent4>
        <a:srgbClr val="89ABE5"/>
      </a:accent4>
      <a:accent5>
        <a:srgbClr val="91D6AC"/>
      </a:accent5>
      <a:accent6>
        <a:srgbClr val="E7B78A"/>
      </a:accent6>
      <a:hlink>
        <a:srgbClr val="0563C1"/>
      </a:hlink>
      <a:folHlink>
        <a:srgbClr val="954F72"/>
      </a:folHlink>
    </a:clrScheme>
    <a:fontScheme name="Custom 14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Skatteetaten.potx" id="{CD06ED2A-87A1-483F-AEDE-24416B7BDA92}" vid="{6782AA35-9721-40F8-A661-00FF9E85C8D8}"/>
    </a:ext>
  </a:extLst>
</a:theme>
</file>

<file path=ppt/theme/theme3.xml><?xml version="1.0" encoding="utf-8"?>
<a:theme xmlns:a="http://schemas.openxmlformats.org/drawingml/2006/main" name="2_KS-profil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F3C6DDB89F448EAE197080A9BAF0" ma:contentTypeVersion="15" ma:contentTypeDescription="Create a new document." ma:contentTypeScope="" ma:versionID="30734d4cee5edd4fb932add5c22b363a">
  <xsd:schema xmlns:xsd="http://www.w3.org/2001/XMLSchema" xmlns:xs="http://www.w3.org/2001/XMLSchema" xmlns:p="http://schemas.microsoft.com/office/2006/metadata/properties" xmlns:ns3="960f6bf3-dbcb-4c0d-9041-6a02105f1d29" xmlns:ns4="0d00139a-47ed-45a6-90e2-ce92f28be480" targetNamespace="http://schemas.microsoft.com/office/2006/metadata/properties" ma:root="true" ma:fieldsID="a71c0a23a164ace841b44512a9554263" ns3:_="" ns4:_="">
    <xsd:import namespace="960f6bf3-dbcb-4c0d-9041-6a02105f1d29"/>
    <xsd:import namespace="0d00139a-47ed-45a6-90e2-ce92f28be4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f6bf3-dbcb-4c0d-9041-6a02105f1d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0139a-47ed-45a6-90e2-ce92f28be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0f6bf3-dbcb-4c0d-9041-6a02105f1d29" xsi:nil="true"/>
  </documentManagement>
</p:properties>
</file>

<file path=customXml/itemProps1.xml><?xml version="1.0" encoding="utf-8"?>
<ds:datastoreItem xmlns:ds="http://schemas.openxmlformats.org/officeDocument/2006/customXml" ds:itemID="{61ED7850-5BA4-4F13-BB3C-3887FD6E42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4EF228-8E73-4B2C-A8EA-6790CF32B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f6bf3-dbcb-4c0d-9041-6a02105f1d29"/>
    <ds:schemaRef ds:uri="0d00139a-47ed-45a6-90e2-ce92f28be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8237B0-A15F-4FA9-BF76-AEAFF95985EF}">
  <ds:schemaRefs>
    <ds:schemaRef ds:uri="http://purl.org/dc/elements/1.1/"/>
    <ds:schemaRef ds:uri="http://schemas.microsoft.com/office/2006/metadata/properties"/>
    <ds:schemaRef ds:uri="http://purl.org/dc/terms/"/>
    <ds:schemaRef ds:uri="0d00139a-47ed-45a6-90e2-ce92f28be48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960f6bf3-dbcb-4c0d-9041-6a02105f1d29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1965</Words>
  <Application>Microsoft Office PowerPoint</Application>
  <PresentationFormat>Skjermfremvisning (16:9)</PresentationFormat>
  <Paragraphs>373</Paragraphs>
  <Slides>28</Slides>
  <Notes>24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28</vt:i4>
      </vt:variant>
    </vt:vector>
  </HeadingPairs>
  <TitlesOfParts>
    <vt:vector size="34" baseType="lpstr">
      <vt:lpstr>Impact</vt:lpstr>
      <vt:lpstr>Arial</vt:lpstr>
      <vt:lpstr>Calibri</vt:lpstr>
      <vt:lpstr>1_KS-profiltema</vt:lpstr>
      <vt:lpstr>Office-tema</vt:lpstr>
      <vt:lpstr>2_KS-profiltema</vt:lpstr>
      <vt:lpstr>Tilgang til skatte- og inntektsopplysninger  Anne Mette Dørum, spesialrådgiver, KS  </vt:lpstr>
      <vt:lpstr>Agenda</vt:lpstr>
      <vt:lpstr>Skatteetatens policy for deling - segmentsamarbeid</vt:lpstr>
      <vt:lpstr>Bakgrunn og behov i kommunene </vt:lpstr>
      <vt:lpstr>PowerPoint-presentasjon</vt:lpstr>
      <vt:lpstr>PowerPoint-presentasjon</vt:lpstr>
      <vt:lpstr>Arbeidet er organisert etter Rammeverk for digital samhandling </vt:lpstr>
      <vt:lpstr>Infotorg og tilgang til skatte- og inntektsopplysninger</vt:lpstr>
      <vt:lpstr>Om datasett, API-er og sånn</vt:lpstr>
      <vt:lpstr>Hvordan kobler man seg opp til API-ene? </vt:lpstr>
      <vt:lpstr>Status for tjenestene vi jobber med </vt:lpstr>
      <vt:lpstr>Status for leverandørene (Ellen sier mer etterpå)</vt:lpstr>
      <vt:lpstr>PowerPoint-presentasjon</vt:lpstr>
      <vt:lpstr>Egenandelsberegning – endringer er på vei    </vt:lpstr>
      <vt:lpstr>Prioritert portefølje 2023 - Innføring</vt:lpstr>
      <vt:lpstr>Status aktivitet overfor EPJ-leverandørene </vt:lpstr>
      <vt:lpstr>Oppsummering av innsikt begge tjenester:  Behov og arbeidsprosess as is og to be  Gevinster ved integrasjon i fagsystemene    </vt:lpstr>
      <vt:lpstr>Behov for skatte- og inntektsopplysninger fra Skatteetaten for disse tjenestene</vt:lpstr>
      <vt:lpstr>AS IS – tilgang til skatte- og inntektsopplysninger fra SKE Forenklet skisse</vt:lpstr>
      <vt:lpstr>TO  BE – tilgang til skatte- og inntektsopplysninger fra SKE Forenklet skisse</vt:lpstr>
      <vt:lpstr>Gevinster ved integrasjon i fagsystemet  Alle opplysninger kommunene trenger ligger i fagsystemet. Alltid tilgang på oppdatert informasjon/siste tilgjengelige skatteoppgjør. </vt:lpstr>
      <vt:lpstr> Hvordan koble seg opp til API-ene for henholdsvis  praktisk bistand og langtidsopphold institusjon? </vt:lpstr>
      <vt:lpstr>Status hos epj-leverandørene og «hvem gjør hva» Ellen Normannseth, spesialrådgiver, KS</vt:lpstr>
      <vt:lpstr>Hva gjør vi nå – og hvem gjør hva?</vt:lpstr>
      <vt:lpstr>Status hos leverandørene </vt:lpstr>
      <vt:lpstr>Status hos leverandørene </vt:lpstr>
      <vt:lpstr>FIKS register som oppslagstjeneste</vt:lpstr>
      <vt:lpstr>Takk for oss!  Send spørsmål: skattedeling@ks.no Spørsmål om Fiks register: fiks@ks.no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Innsiktsdrevet Oslo kommune</dc:title>
  <dc:creator>Anne Mette Dørum</dc:creator>
  <cp:lastModifiedBy>Solfrid Sande</cp:lastModifiedBy>
  <cp:revision>52</cp:revision>
  <dcterms:modified xsi:type="dcterms:W3CDTF">2023-06-06T10:44:43Z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2022-09-09T07:30:04Z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fccf7f0a-ce94-40ac-ad5b-ef19ab97a62e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0x01010007DEF3C6DDB89F448EAE197080A9BAF0</vt:lpwstr>
  </property>
  <property fmtid="{D5CDD505-2E9C-101B-9397-08002B2CF9AE}" pid="10" name="CloudStatistics_StoryID">
    <vt:lpwstr>535050b9-34e7-469e-8a03-fb48ebee3110</vt:lpwstr>
  </property>
</Properties>
</file>